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9.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hyperlink" Target="https://github.com/braddelong/public-files/blob/master/econ-135-lecture-9.pptx" TargetMode="External"/><Relationship Id="rId4" Type="http://schemas.openxmlformats.org/officeDocument/2006/relationships/hyperlink" Target="https://bcourses.berkeley.edu/courses/1487685/discussion_topics/5685922" TargetMode="External"/><Relationship Id="rId5" Type="http://schemas.openxmlformats.org/officeDocument/2006/relationships/hyperlink" Target="https://bcourses.berkeley.edu/courses/1487685/discussion_topics/5687341" TargetMode="External"/><Relationship Id="rId6" Type="http://schemas.openxmlformats.org/officeDocument/2006/relationships/hyperlink" Target="https://delong.typepad.com/files/mokyr-lever-revolution.pdf" TargetMode="External"/><Relationship Id="rId7" Type="http://schemas.openxmlformats.org/officeDocument/2006/relationships/hyperlink" Target="https://www.marxists.org/archive/marx/works/download/pdf/Manifesto.pdf" TargetMode="External"/><Relationship Id="rId8" Type="http://schemas.openxmlformats.org/officeDocument/2006/relationships/hyperlink" Target="https://pubs.aeaweb.org/doi/pdfplus/10.1257/jep.20.2.3"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1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2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2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6.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rry-smith.pdf" TargetMode="Externa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delong.typepad.com/finley-technical.pdf" TargetMode="External"/><Relationship Id="rId5" Type="http://schemas.openxmlformats.org/officeDocument/2006/relationships/hyperlink" Target="https://delong.typepad.com/files/ober-agamemnon-selections.pdf" TargetMode="External"/><Relationship Id="rId6" Type="http://schemas.openxmlformats.org/officeDocument/2006/relationships/image" Target="../media/image30.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5.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gapminder.org/tools" TargetMode="External"/><Relationship Id="rId3" Type="http://schemas.openxmlformats.org/officeDocument/2006/relationships/image" Target="../media/image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2.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 Id="rId3" Type="http://schemas.openxmlformats.org/officeDocument/2006/relationships/image" Target="../media/image44.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 Id="rId3" Type="http://schemas.openxmlformats.org/officeDocument/2006/relationships/image" Target="../media/image46.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gapminder.org/tools" TargetMode="External"/><Relationship Id="rId3" Type="http://schemas.openxmlformats.org/officeDocument/2006/relationships/image" Target="../media/image3.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2.png"/><Relationship Id="rId6" Type="http://schemas.openxmlformats.org/officeDocument/2006/relationships/image" Target="../media/image33.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64.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1.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3.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8.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pdfplus/2951107.pdf" TargetMode="External"/><Relationship Id="rId3" Type="http://schemas.openxmlformats.org/officeDocument/2006/relationships/image" Target="../media/image79.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pdfplus/2951107.pdf" TargetMode="External"/><Relationship Id="rId3" Type="http://schemas.openxmlformats.org/officeDocument/2006/relationships/image" Target="../media/image80.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9:…"/>
          <p:cNvSpPr txBox="1"/>
          <p:nvPr>
            <p:ph type="title" idx="4294967295"/>
          </p:nvPr>
        </p:nvSpPr>
        <p:spPr>
          <a:xfrm>
            <a:off x="277663" y="-1"/>
            <a:ext cx="8572501" cy="2540001"/>
          </a:xfrm>
          <a:prstGeom prst="rect">
            <a:avLst/>
          </a:prstGeom>
        </p:spPr>
        <p:txBody>
          <a:bodyPr>
            <a:normAutofit fontScale="100000" lnSpcReduction="0"/>
          </a:bodyPr>
          <a:lstStyle/>
          <a:p>
            <a:pPr defTabSz="406908">
              <a:defRPr sz="5340"/>
            </a:pPr>
            <a:r>
              <a:t>Lecture 9:</a:t>
            </a:r>
          </a:p>
          <a:p>
            <a:pPr defTabSz="406908">
              <a:defRPr sz="5340"/>
            </a:pPr>
            <a:r>
              <a:t>3.2.1. The Industrial Revolution I</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70331">
              <a:spcBef>
                <a:spcPts val="900"/>
              </a:spcBef>
              <a:buSzTx/>
              <a:buFontTx/>
              <a:buNone/>
              <a:defRPr b="1" sz="2916">
                <a:latin typeface="+mj-lt"/>
                <a:ea typeface="+mj-ea"/>
                <a:cs typeface="+mj-cs"/>
                <a:sym typeface="Helvetica"/>
              </a:defRPr>
            </a:pPr>
          </a:p>
          <a:p>
            <a:pPr marL="0" indent="0" algn="ctr" defTabSz="370331">
              <a:spcBef>
                <a:spcPts val="900"/>
              </a:spcBef>
              <a:buSzTx/>
              <a:buFontTx/>
              <a:buNone/>
              <a:defRPr b="1" sz="2916">
                <a:latin typeface="+mj-lt"/>
                <a:ea typeface="+mj-ea"/>
                <a:cs typeface="+mj-cs"/>
                <a:sym typeface="Helvetica"/>
              </a:defRPr>
            </a:pPr>
            <a:r>
              <a:t>Brad DeLong</a:t>
            </a:r>
          </a:p>
          <a:p>
            <a:pPr marL="0" indent="0" algn="ctr" defTabSz="370331">
              <a:spcBef>
                <a:spcPts val="900"/>
              </a:spcBef>
              <a:buSzTx/>
              <a:buFontTx/>
              <a:buNone/>
              <a:defRPr sz="1944">
                <a:latin typeface="+mj-lt"/>
                <a:ea typeface="+mj-ea"/>
                <a:cs typeface="+mj-cs"/>
                <a:sym typeface="Helvetica"/>
              </a:defRPr>
            </a:pPr>
            <a:r>
              <a:t>Department of Economics and Blum Center, U.C. Berkeley; WCEG; and NBER</a:t>
            </a:r>
          </a:p>
          <a:p>
            <a:pPr marL="0" indent="0" algn="ctr" defTabSz="370331">
              <a:spcBef>
                <a:spcPts val="900"/>
              </a:spcBef>
              <a:buSzTx/>
              <a:buFontTx/>
              <a:buNone/>
              <a:defRPr sz="1944">
                <a:latin typeface="+mj-lt"/>
                <a:ea typeface="+mj-ea"/>
                <a:cs typeface="+mj-cs"/>
                <a:sym typeface="Helvetica"/>
              </a:defRPr>
            </a:pPr>
            <a:r>
              <a:t>last revised: 2020-02-18</a:t>
            </a:r>
          </a:p>
          <a:p>
            <a:pPr marL="0" indent="0" algn="ctr" defTabSz="370331">
              <a:spcBef>
                <a:spcPts val="900"/>
              </a:spcBef>
              <a:buSzTx/>
              <a:buFontTx/>
              <a:buNone/>
              <a:defRPr sz="1944">
                <a:latin typeface="+mj-lt"/>
                <a:ea typeface="+mj-ea"/>
                <a:cs typeface="+mj-cs"/>
                <a:sym typeface="Helvetica"/>
              </a:defRPr>
            </a:pPr>
            <a:r>
              <a:t>for presentation: 2020-02-20</a:t>
            </a: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296">
                <a:latin typeface="+mj-lt"/>
                <a:ea typeface="+mj-ea"/>
                <a:cs typeface="+mj-cs"/>
                <a:sym typeface="Helvetica"/>
              </a:defRPr>
            </a:pPr>
            <a:r>
              <a:t>Original course by Melissa Dell (Harvard Econ 1342), revised by Brad DeLong</a:t>
            </a:r>
          </a:p>
          <a:p>
            <a:pPr marL="0" indent="0" algn="ctr" defTabSz="370331">
              <a:spcBef>
                <a:spcPts val="900"/>
              </a:spcBef>
              <a:buSzTx/>
              <a:buFontTx/>
              <a:buNone/>
              <a:defRPr sz="1134">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https://github.com/braddelong/public-files/blob/master/econ-135-lecture-9.pptx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The Relocation of Global Industry to England"/>
          <p:cNvSpPr txBox="1"/>
          <p:nvPr>
            <p:ph type="title" idx="4294967295"/>
          </p:nvPr>
        </p:nvSpPr>
        <p:spPr>
          <a:xfrm>
            <a:off x="457200" y="-1"/>
            <a:ext cx="8255000" cy="1270001"/>
          </a:xfrm>
          <a:prstGeom prst="rect">
            <a:avLst/>
          </a:prstGeom>
        </p:spPr>
        <p:txBody>
          <a:bodyPr>
            <a:normAutofit fontScale="100000" lnSpcReduction="0"/>
          </a:bodyPr>
          <a:lstStyle>
            <a:lvl1pPr defTabSz="288036">
              <a:defRPr sz="3780"/>
            </a:lvl1pPr>
          </a:lstStyle>
          <a:p>
            <a:pPr/>
            <a:r>
              <a:t>The Relocation of Global Industry to England</a:t>
            </a:r>
          </a:p>
        </p:txBody>
      </p:sp>
      <p:sp>
        <p:nvSpPr>
          <p:cNvPr id="74" name="Clark: “The population fed and clothed by English agriculture did not expand from 7.5 million to 21 million between 1760 and 1860… from 7.5 to 9.6 million…”…"/>
          <p:cNvSpPr txBox="1"/>
          <p:nvPr>
            <p:ph type="body" sz="half" idx="4294967295"/>
          </p:nvPr>
        </p:nvSpPr>
        <p:spPr>
          <a:xfrm>
            <a:off x="457200" y="1270000"/>
            <a:ext cx="3175000" cy="5397500"/>
          </a:xfrm>
          <a:prstGeom prst="rect">
            <a:avLst/>
          </a:prstGeom>
        </p:spPr>
        <p:txBody>
          <a:bodyPr>
            <a:normAutofit fontScale="100000" lnSpcReduction="0"/>
          </a:bodyPr>
          <a:lstStyle/>
          <a:p>
            <a:pPr marL="336041" indent="-336041" defTabSz="448055">
              <a:lnSpc>
                <a:spcPct val="80000"/>
              </a:lnSpc>
              <a:spcBef>
                <a:spcPts val="600"/>
              </a:spcBef>
              <a:defRPr sz="2352"/>
            </a:pPr>
            <a:r>
              <a:t>Clark: “The population fed and clothed by English agriculture did not expand from 7.5 million to 21 million between 1760 and 1860… from 7.5 to 9.6 million…” </a:t>
            </a:r>
          </a:p>
          <a:p>
            <a:pPr marL="336041" indent="-336041" defTabSz="448055">
              <a:lnSpc>
                <a:spcPct val="80000"/>
              </a:lnSpc>
              <a:spcBef>
                <a:spcPts val="600"/>
              </a:spcBef>
              <a:defRPr sz="2352"/>
            </a:pPr>
            <a:r>
              <a:t>Gets into the business of combining cotton, imported food, coal, and British and Irish workers to make the world’s textiles, iron, machines, and ‘protection’…</a:t>
            </a:r>
          </a:p>
          <a:p>
            <a:pPr marL="336041" indent="-336041" defTabSz="448055">
              <a:lnSpc>
                <a:spcPct val="80000"/>
              </a:lnSpc>
              <a:spcBef>
                <a:spcPts val="600"/>
              </a:spcBef>
              <a:defRPr sz="2352"/>
            </a:pPr>
            <a:r>
              <a:t>A huge shift…</a:t>
            </a:r>
          </a:p>
        </p:txBody>
      </p:sp>
      <p:pic>
        <p:nvPicPr>
          <p:cNvPr id="75" name="Agricultural_Consumption_per_Person_in_England.png" descr="Agricultural_Consumption_per_Person_in_England.png"/>
          <p:cNvPicPr>
            <a:picLocks noChangeAspect="0"/>
          </p:cNvPicPr>
          <p:nvPr/>
        </p:nvPicPr>
        <p:blipFill>
          <a:blip r:embed="rId2">
            <a:extLst/>
          </a:blip>
          <a:stretch>
            <a:fillRect/>
          </a:stretch>
        </p:blipFill>
        <p:spPr>
          <a:xfrm>
            <a:off x="3632200" y="1270000"/>
            <a:ext cx="5080000" cy="5397500"/>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pic>
        <p:nvPicPr>
          <p:cNvPr id="491" name="Image" descr="Image"/>
          <p:cNvPicPr>
            <a:picLocks noChangeAspect="1"/>
          </p:cNvPicPr>
          <p:nvPr/>
        </p:nvPicPr>
        <p:blipFill>
          <a:blip r:embed="rId2">
            <a:extLst/>
          </a:blip>
          <a:stretch>
            <a:fillRect/>
          </a:stretch>
        </p:blipFill>
        <p:spPr>
          <a:xfrm>
            <a:off x="354736" y="1508125"/>
            <a:ext cx="4095963" cy="4824905"/>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pic>
        <p:nvPicPr>
          <p:cNvPr id="494" name="Image" descr="Image"/>
          <p:cNvPicPr>
            <a:picLocks noChangeAspect="1"/>
          </p:cNvPicPr>
          <p:nvPr/>
        </p:nvPicPr>
        <p:blipFill>
          <a:blip r:embed="rId2">
            <a:extLst/>
          </a:blip>
          <a:stretch>
            <a:fillRect/>
          </a:stretch>
        </p:blipFill>
        <p:spPr>
          <a:xfrm>
            <a:off x="1630285" y="1508125"/>
            <a:ext cx="5823876" cy="525364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Huge Swings in Relative Price with Stable Technology"/>
          <p:cNvSpPr txBox="1"/>
          <p:nvPr>
            <p:ph type="title" idx="4294967295"/>
          </p:nvPr>
        </p:nvSpPr>
        <p:spPr>
          <a:xfrm>
            <a:off x="382511" y="0"/>
            <a:ext cx="8255001" cy="1270001"/>
          </a:xfrm>
          <a:prstGeom prst="rect">
            <a:avLst/>
          </a:prstGeom>
        </p:spPr>
        <p:txBody>
          <a:bodyPr>
            <a:normAutofit fontScale="100000" lnSpcReduction="0"/>
          </a:bodyPr>
          <a:lstStyle>
            <a:lvl1pPr defTabSz="214884">
              <a:defRPr sz="3759"/>
            </a:lvl1pPr>
          </a:lstStyle>
          <a:p>
            <a:pPr/>
            <a:r>
              <a:t>Huge Swings in Relative Price with Stable Technology</a:t>
            </a:r>
          </a:p>
        </p:txBody>
      </p:sp>
      <p:pic>
        <p:nvPicPr>
          <p:cNvPr id="78" name="Swings_in_Relative_Prices.png" descr="Swings_in_Relative_Prices.png"/>
          <p:cNvPicPr>
            <a:picLocks noChangeAspect="1"/>
          </p:cNvPicPr>
          <p:nvPr/>
        </p:nvPicPr>
        <p:blipFill>
          <a:blip r:embed="rId2">
            <a:extLst/>
          </a:blip>
          <a:stretch>
            <a:fillRect/>
          </a:stretch>
        </p:blipFill>
        <p:spPr>
          <a:xfrm>
            <a:off x="777373" y="1270000"/>
            <a:ext cx="7860139" cy="526924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 name="Cotton Is King! (Plus Iron and Steam)"/>
          <p:cNvSpPr txBox="1"/>
          <p:nvPr>
            <p:ph type="title" idx="4294967295"/>
          </p:nvPr>
        </p:nvSpPr>
        <p:spPr>
          <a:xfrm>
            <a:off x="457200" y="-1"/>
            <a:ext cx="8255000" cy="1270001"/>
          </a:xfrm>
          <a:prstGeom prst="rect">
            <a:avLst/>
          </a:prstGeom>
        </p:spPr>
        <p:txBody>
          <a:bodyPr>
            <a:normAutofit fontScale="100000" lnSpcReduction="0"/>
          </a:bodyPr>
          <a:lstStyle>
            <a:lvl1pPr defTabSz="320039">
              <a:defRPr sz="4200"/>
            </a:lvl1pPr>
          </a:lstStyle>
          <a:p>
            <a:pPr/>
            <a:r>
              <a:t>Cotton Is King! (Plus Iron and Steam)</a:t>
            </a:r>
          </a:p>
        </p:txBody>
      </p:sp>
      <p:sp>
        <p:nvSpPr>
          <p:cNvPr id="81" name="The English ability to make clothes out of cotton in factories for domestic consumption was a 10%-of-everything gain by 1860……"/>
          <p:cNvSpPr txBox="1"/>
          <p:nvPr>
            <p:ph type="body" sz="half" idx="4294967295"/>
          </p:nvPr>
        </p:nvSpPr>
        <p:spPr>
          <a:xfrm>
            <a:off x="457200" y="1270000"/>
            <a:ext cx="3175000" cy="5397500"/>
          </a:xfrm>
          <a:prstGeom prst="rect">
            <a:avLst/>
          </a:prstGeom>
        </p:spPr>
        <p:txBody>
          <a:bodyPr>
            <a:normAutofit fontScale="100000" lnSpcReduction="0"/>
          </a:bodyPr>
          <a:lstStyle/>
          <a:p>
            <a:pPr marL="322325" indent="-322325" defTabSz="429768">
              <a:lnSpc>
                <a:spcPct val="80000"/>
              </a:lnSpc>
              <a:spcBef>
                <a:spcPts val="600"/>
              </a:spcBef>
              <a:defRPr sz="2256"/>
            </a:pPr>
            <a:r>
              <a:t>The English ability to make clothes out of cotton in factories for domestic consumption was a 10%-of-everything gain by 1860…</a:t>
            </a:r>
          </a:p>
          <a:p>
            <a:pPr marL="322325" indent="-322325" defTabSz="429768">
              <a:lnSpc>
                <a:spcPct val="80000"/>
              </a:lnSpc>
              <a:spcBef>
                <a:spcPts val="600"/>
              </a:spcBef>
              <a:defRPr sz="2256"/>
            </a:pPr>
            <a:r>
              <a:t>The English ability to export cotton goods was another 10%-of-everything gain…</a:t>
            </a:r>
          </a:p>
          <a:p>
            <a:pPr marL="322325" indent="-322325" defTabSz="429768">
              <a:lnSpc>
                <a:spcPct val="80000"/>
              </a:lnSpc>
              <a:spcBef>
                <a:spcPts val="600"/>
              </a:spcBef>
              <a:defRPr sz="2256"/>
            </a:pPr>
            <a:r>
              <a:t>That’s 0.4%/year in a country growing its productivity level at 0.9%/year…</a:t>
            </a:r>
          </a:p>
          <a:p>
            <a:pPr marL="322325" indent="-322325" defTabSz="429768">
              <a:lnSpc>
                <a:spcPct val="80000"/>
              </a:lnSpc>
              <a:spcBef>
                <a:spcPts val="600"/>
              </a:spcBef>
              <a:defRPr sz="2256"/>
            </a:pPr>
            <a:r>
              <a:t>And iron and other steam are another 0.3%/year</a:t>
            </a:r>
          </a:p>
        </p:txBody>
      </p:sp>
      <p:pic>
        <p:nvPicPr>
          <p:cNvPr id="82" name="Clark__Estimates_of_English_TFP_with_No_Cotton_Exports_and_with_No_Cotton.png" descr="Clark__Estimates_of_English_TFP_with_No_Cotton_Exports_and_with_No_Cotton.png"/>
          <p:cNvPicPr>
            <a:picLocks noChangeAspect="0"/>
          </p:cNvPicPr>
          <p:nvPr/>
        </p:nvPicPr>
        <p:blipFill>
          <a:blip r:embed="rId2">
            <a:extLst/>
          </a:blip>
          <a:stretch>
            <a:fillRect/>
          </a:stretch>
        </p:blipFill>
        <p:spPr>
          <a:xfrm>
            <a:off x="3632200" y="1270000"/>
            <a:ext cx="5080000" cy="53975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Review: What Should We Review Toda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What Should We Review Today?</a:t>
            </a:r>
          </a:p>
        </p:txBody>
      </p:sp>
      <p:sp>
        <p:nvSpPr>
          <p:cNvPr id="85" name="A number of possibilities:…"/>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A number of possibilities:</a:t>
            </a:r>
            <a:endParaRPr b="1"/>
          </a:p>
          <a:p>
            <a:pPr marL="0" indent="0">
              <a:spcBef>
                <a:spcPts val="1200"/>
              </a:spcBef>
              <a:buSzTx/>
              <a:buFontTx/>
              <a:buNone/>
              <a:defRPr sz="2400">
                <a:latin typeface="+mj-lt"/>
                <a:ea typeface="+mj-ea"/>
                <a:cs typeface="+mj-cs"/>
                <a:sym typeface="Helvetica"/>
              </a:defRPr>
            </a:pPr>
            <a:endParaRPr b="1"/>
          </a:p>
          <a:p>
            <a:pPr marL="240631" indent="-240631">
              <a:spcBef>
                <a:spcPts val="1200"/>
              </a:spcBef>
              <a:buFontTx/>
              <a:defRPr sz="2400">
                <a:latin typeface="Times New Roman"/>
                <a:ea typeface="Times New Roman"/>
                <a:cs typeface="Times New Roman"/>
                <a:sym typeface="Times New Roman"/>
              </a:defRPr>
            </a:pPr>
            <a:r>
              <a:t>The grand overview of the history of economic growth</a:t>
            </a:r>
          </a:p>
        </p:txBody>
      </p:sp>
      <p:sp>
        <p:nvSpPr>
          <p:cNvPr id="86" name="10:00-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10:00-10:10</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Many, Many Theories About the Industrial Revolut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Many, Many Theories About the Industrial Revolution</a:t>
            </a:r>
          </a:p>
        </p:txBody>
      </p:sp>
      <p:sp>
        <p:nvSpPr>
          <p:cNvPr id="89" name="10:10-10:3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10:10-10:30</a:t>
            </a:r>
          </a:p>
        </p:txBody>
      </p:sp>
      <p:sp>
        <p:nvSpPr>
          <p:cNvPr id="90"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91" name="Image" descr="Image"/>
          <p:cNvPicPr>
            <a:picLocks noChangeAspect="0"/>
          </p:cNvPicPr>
          <p:nvPr/>
        </p:nvPicPr>
        <p:blipFill>
          <a:blip r:embed="rId2">
            <a:extLst/>
          </a:blip>
          <a:stretch>
            <a:fillRect/>
          </a:stretch>
        </p:blipFill>
        <p:spPr>
          <a:xfrm>
            <a:off x="277663" y="1718240"/>
            <a:ext cx="4050998" cy="4768920"/>
          </a:xfrm>
          <a:prstGeom prst="rect">
            <a:avLst/>
          </a:prstGeom>
          <a:ln w="12700">
            <a:miter lim="400000"/>
          </a:ln>
        </p:spPr>
      </p:pic>
      <p:pic>
        <p:nvPicPr>
          <p:cNvPr id="92" name="Image" descr="Image"/>
          <p:cNvPicPr>
            <a:picLocks noChangeAspect="0"/>
          </p:cNvPicPr>
          <p:nvPr/>
        </p:nvPicPr>
        <p:blipFill>
          <a:blip r:embed="rId3">
            <a:extLst/>
          </a:blip>
          <a:stretch>
            <a:fillRect/>
          </a:stretch>
        </p:blipFill>
        <p:spPr>
          <a:xfrm>
            <a:off x="4799166" y="1718240"/>
            <a:ext cx="4050998" cy="4768920"/>
          </a:xfrm>
          <a:prstGeom prst="rect">
            <a:avLst/>
          </a:prstGeom>
          <a:ln w="12700">
            <a:miter lim="400000"/>
          </a:ln>
        </p:spPr>
      </p:pic>
      <p:sp>
        <p:nvSpPr>
          <p:cNvPr id="93" name="Melissa Dell takes the “institutional” approach…"/>
          <p:cNvSpPr txBox="1"/>
          <p:nvPr>
            <p:ph type="body" sz="quarter" idx="4294967295"/>
          </p:nvPr>
        </p:nvSpPr>
        <p:spPr>
          <a:xfrm>
            <a:off x="277663" y="1270000"/>
            <a:ext cx="8572501" cy="586279"/>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Melissa Dell takes the “institutional” approach…</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I Am Going to Take Allen’s Approach: Factor Prices &amp; Empir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I Am Going to Take Allen’s Approach: Factor Prices &amp; Empire</a:t>
            </a:r>
          </a:p>
        </p:txBody>
      </p:sp>
      <p:sp>
        <p:nvSpPr>
          <p:cNvPr id="96" name="Robert Allen (2017): The Industrial Revolution: A Very Short Introduction &lt;https://delong.typepad.com/files/allen-industrial.pdf&gt;, chs. 3, 5-6:…"/>
          <p:cNvSpPr txBox="1"/>
          <p:nvPr>
            <p:ph type="body" idx="4294967295"/>
          </p:nvPr>
        </p:nvSpPr>
        <p:spPr>
          <a:xfrm>
            <a:off x="277663" y="1270000"/>
            <a:ext cx="8572501" cy="5327883"/>
          </a:xfrm>
          <a:prstGeom prst="rect">
            <a:avLst/>
          </a:prstGeom>
        </p:spPr>
        <p:txBody>
          <a:bodyPr>
            <a:normAutofit fontScale="100000" lnSpcReduction="0"/>
          </a:bodyPr>
          <a:lstStyle/>
          <a:p>
            <a:pPr marL="0" indent="0" defTabSz="324611">
              <a:spcBef>
                <a:spcPts val="800"/>
              </a:spcBef>
              <a:buSzTx/>
              <a:buFontTx/>
              <a:buNone/>
              <a:defRPr b="1" sz="1703">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324611">
              <a:spcBef>
                <a:spcPts val="800"/>
              </a:spcBef>
              <a:buSzTx/>
              <a:buFontTx/>
              <a:buNone/>
              <a:defRPr b="1" sz="1703">
                <a:latin typeface="+mj-lt"/>
                <a:ea typeface="+mj-ea"/>
                <a:cs typeface="+mj-cs"/>
                <a:sym typeface="Helvetica"/>
              </a:defRPr>
            </a:pPr>
            <a:endParaRPr b="0"/>
          </a:p>
          <a:p>
            <a:pPr marL="170848" indent="-170848" defTabSz="324611">
              <a:spcBef>
                <a:spcPts val="800"/>
              </a:spcBef>
              <a:buFontTx/>
              <a:defRPr b="1" sz="1703">
                <a:latin typeface="Times New Roman"/>
                <a:ea typeface="Times New Roman"/>
                <a:cs typeface="Times New Roman"/>
                <a:sym typeface="Times New Roman"/>
              </a:defRPr>
            </a:pPr>
            <a:r>
              <a:rPr b="0"/>
              <a:t>Technological change is the motor that powers economic growth:</a:t>
            </a:r>
            <a:endParaRPr b="0"/>
          </a:p>
          <a:p>
            <a:pPr marL="170848" indent="-170848" defTabSz="324611">
              <a:spcBef>
                <a:spcPts val="800"/>
              </a:spcBef>
              <a:buFontTx/>
              <a:defRPr b="1" sz="1703">
                <a:latin typeface="Times New Roman"/>
                <a:ea typeface="Times New Roman"/>
                <a:cs typeface="Times New Roman"/>
                <a:sym typeface="Times New Roman"/>
              </a:defRPr>
            </a:pPr>
            <a:r>
              <a:rPr b="0"/>
              <a:t>A </a:t>
            </a:r>
            <a:r>
              <a:rPr b="0" i="1"/>
              <a:t>technological revolution</a:t>
            </a:r>
            <a:r>
              <a:rPr b="0"/>
              <a:t> was at the heart of the Industrial Revolution</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Abraham Darby’s successful smelting of pig iron with coke rather than charcoal in 1709…</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Huntsman revolutionized the production of steel with the crucible process in the 1740s</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Henry Cort did the same for wrought iron manufacture with the puddling and rolling processes in the 1780s.</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James Hargreaves invented the spinning jenny in the 1760s</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Richard Arkwright invented the water frame in the 1770s</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Samuel Crompton invented the self-acting mule in the 1780s</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Power weaving by Edmund Cartwright around 1785 </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The steam engine by Thomas Newcomen in the early 1700s </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Steam engine improvement by James Watt in the 1760s </a:t>
            </a:r>
          </a:p>
        </p:txBody>
      </p:sp>
      <p:sp>
        <p:nvSpPr>
          <p:cNvPr id="97" name="10:10-10:3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10:10-10:30</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What Do These Look Like?"/>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What Do These Look Like?</a:t>
            </a:r>
          </a:p>
        </p:txBody>
      </p:sp>
      <p:sp>
        <p:nvSpPr>
          <p:cNvPr id="100" name="Spinning jenny, water frame, self-acting mule, Cartwright’s power loom:"/>
          <p:cNvSpPr txBox="1"/>
          <p:nvPr>
            <p:ph type="body" sz="quarter" idx="4294967295"/>
          </p:nvPr>
        </p:nvSpPr>
        <p:spPr>
          <a:xfrm>
            <a:off x="277663" y="1270000"/>
            <a:ext cx="8572501" cy="555187"/>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Spinning jenny, water frame, self-acting mule, Cartwright’s power loom</a:t>
            </a:r>
            <a:r>
              <a:rPr b="0"/>
              <a:t>:</a:t>
            </a:r>
          </a:p>
        </p:txBody>
      </p:sp>
      <p:pic>
        <p:nvPicPr>
          <p:cNvPr id="101" name="Image" descr="Image"/>
          <p:cNvPicPr>
            <a:picLocks noChangeAspect="1"/>
          </p:cNvPicPr>
          <p:nvPr/>
        </p:nvPicPr>
        <p:blipFill>
          <a:blip r:embed="rId2">
            <a:extLst/>
          </a:blip>
          <a:stretch>
            <a:fillRect/>
          </a:stretch>
        </p:blipFill>
        <p:spPr>
          <a:xfrm>
            <a:off x="277663" y="1825186"/>
            <a:ext cx="3429001" cy="2514601"/>
          </a:xfrm>
          <a:prstGeom prst="rect">
            <a:avLst/>
          </a:prstGeom>
          <a:ln w="12700">
            <a:miter lim="400000"/>
          </a:ln>
        </p:spPr>
      </p:pic>
      <p:pic>
        <p:nvPicPr>
          <p:cNvPr id="102" name="Image" descr="Image"/>
          <p:cNvPicPr>
            <a:picLocks noChangeAspect="1"/>
          </p:cNvPicPr>
          <p:nvPr/>
        </p:nvPicPr>
        <p:blipFill>
          <a:blip r:embed="rId3">
            <a:extLst/>
          </a:blip>
          <a:stretch>
            <a:fillRect/>
          </a:stretch>
        </p:blipFill>
        <p:spPr>
          <a:xfrm>
            <a:off x="6094168" y="2267751"/>
            <a:ext cx="2624452" cy="1941933"/>
          </a:xfrm>
          <a:prstGeom prst="rect">
            <a:avLst/>
          </a:prstGeom>
          <a:ln w="12700">
            <a:miter lim="400000"/>
          </a:ln>
        </p:spPr>
      </p:pic>
      <p:pic>
        <p:nvPicPr>
          <p:cNvPr id="103" name="Image" descr="Image"/>
          <p:cNvPicPr>
            <a:picLocks noChangeAspect="1"/>
          </p:cNvPicPr>
          <p:nvPr/>
        </p:nvPicPr>
        <p:blipFill>
          <a:blip r:embed="rId4">
            <a:extLst/>
          </a:blip>
          <a:stretch>
            <a:fillRect/>
          </a:stretch>
        </p:blipFill>
        <p:spPr>
          <a:xfrm>
            <a:off x="1108936" y="4454293"/>
            <a:ext cx="3269660" cy="2097158"/>
          </a:xfrm>
          <a:prstGeom prst="rect">
            <a:avLst/>
          </a:prstGeom>
          <a:ln w="12700">
            <a:miter lim="400000"/>
          </a:ln>
        </p:spPr>
      </p:pic>
      <p:pic>
        <p:nvPicPr>
          <p:cNvPr id="104" name="Image" descr="Image"/>
          <p:cNvPicPr>
            <a:picLocks noChangeAspect="1"/>
          </p:cNvPicPr>
          <p:nvPr/>
        </p:nvPicPr>
        <p:blipFill>
          <a:blip r:embed="rId5">
            <a:extLst/>
          </a:blip>
          <a:stretch>
            <a:fillRect/>
          </a:stretch>
        </p:blipFill>
        <p:spPr>
          <a:xfrm>
            <a:off x="5179917" y="4454293"/>
            <a:ext cx="2624452" cy="2158953"/>
          </a:xfrm>
          <a:prstGeom prst="rect">
            <a:avLst/>
          </a:prstGeom>
          <a:ln w="12700">
            <a:miter lim="400000"/>
          </a:ln>
        </p:spPr>
      </p:pic>
      <p:sp>
        <p:nvSpPr>
          <p:cNvPr id="105" name="10:10-10:3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10:10-10:30</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What Do These Look Like?"/>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What Do These Look Like?</a:t>
            </a:r>
          </a:p>
        </p:txBody>
      </p:sp>
      <p:sp>
        <p:nvSpPr>
          <p:cNvPr id="108" name="Newcomen and Watt"/>
          <p:cNvSpPr txBox="1"/>
          <p:nvPr>
            <p:ph type="body" sz="quarter" idx="4294967295"/>
          </p:nvPr>
        </p:nvSpPr>
        <p:spPr>
          <a:xfrm>
            <a:off x="277663" y="1270000"/>
            <a:ext cx="8572501" cy="555187"/>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Newcomen and Watt</a:t>
            </a:r>
          </a:p>
        </p:txBody>
      </p:sp>
      <p:pic>
        <p:nvPicPr>
          <p:cNvPr id="109" name="Image" descr="Image"/>
          <p:cNvPicPr>
            <a:picLocks noChangeAspect="1"/>
          </p:cNvPicPr>
          <p:nvPr/>
        </p:nvPicPr>
        <p:blipFill>
          <a:blip r:embed="rId2">
            <a:extLst/>
          </a:blip>
          <a:stretch>
            <a:fillRect/>
          </a:stretch>
        </p:blipFill>
        <p:spPr>
          <a:xfrm>
            <a:off x="277663" y="1825186"/>
            <a:ext cx="3608721" cy="3991948"/>
          </a:xfrm>
          <a:prstGeom prst="rect">
            <a:avLst/>
          </a:prstGeom>
          <a:ln w="12700">
            <a:miter lim="400000"/>
          </a:ln>
        </p:spPr>
      </p:pic>
      <p:pic>
        <p:nvPicPr>
          <p:cNvPr id="110" name="Image" descr="Image"/>
          <p:cNvPicPr>
            <a:picLocks noChangeAspect="1"/>
          </p:cNvPicPr>
          <p:nvPr/>
        </p:nvPicPr>
        <p:blipFill>
          <a:blip r:embed="rId3">
            <a:extLst/>
          </a:blip>
          <a:srcRect l="0" t="0" r="0" b="15998"/>
          <a:stretch>
            <a:fillRect/>
          </a:stretch>
        </p:blipFill>
        <p:spPr>
          <a:xfrm>
            <a:off x="3705076" y="1959262"/>
            <a:ext cx="5145107" cy="3704555"/>
          </a:xfrm>
          <a:prstGeom prst="rect">
            <a:avLst/>
          </a:prstGeom>
          <a:ln w="12700">
            <a:miter lim="400000"/>
          </a:ln>
        </p:spPr>
      </p:pic>
      <p:sp>
        <p:nvSpPr>
          <p:cNvPr id="111" name="10:10-10:3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10:10-10:30</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Background Factor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Background Factors</a:t>
            </a:r>
          </a:p>
        </p:txBody>
      </p:sp>
      <p:sp>
        <p:nvSpPr>
          <p:cNvPr id="114" name="Allen (2017): “Institutions, practices, and culture that supported technological innovation and business investment, they were not sufficient on their own to explain the Industrial Revolution. Other parts of the world were equally blessed, but they did not have industrial revolutions…”:…"/>
          <p:cNvSpPr txBox="1"/>
          <p:nvPr>
            <p:ph type="body" sz="half" idx="4294967295"/>
          </p:nvPr>
        </p:nvSpPr>
        <p:spPr>
          <a:xfrm>
            <a:off x="277663" y="1270000"/>
            <a:ext cx="4129013" cy="5327883"/>
          </a:xfrm>
          <a:prstGeom prst="rect">
            <a:avLst/>
          </a:prstGeom>
        </p:spPr>
        <p:txBody>
          <a:bodyPr>
            <a:normAutofit fontScale="100000" lnSpcReduction="0"/>
          </a:bodyPr>
          <a:lstStyle/>
          <a:p>
            <a:pPr marL="0" indent="0" defTabSz="333756">
              <a:spcBef>
                <a:spcPts val="800"/>
              </a:spcBef>
              <a:buSzTx/>
              <a:buFontTx/>
              <a:buNone/>
              <a:defRPr b="1" sz="1752">
                <a:latin typeface="+mj-lt"/>
                <a:ea typeface="+mj-ea"/>
                <a:cs typeface="+mj-cs"/>
                <a:sym typeface="Helvetica"/>
              </a:defRPr>
            </a:pPr>
            <a:r>
              <a:t>Allen (2017): </a:t>
            </a:r>
            <a:r>
              <a:rPr i="1"/>
              <a:t>“</a:t>
            </a:r>
            <a:r>
              <a:t>Institutions, practices, and culture that supported technological innovation and business investment, they were not sufficient on their own to explain the Industrial Revolution. Other parts of the world were equally blessed, but they did not have industrial revolutions…”</a:t>
            </a:r>
            <a:r>
              <a:rPr b="0"/>
              <a:t>:</a:t>
            </a:r>
            <a:endParaRPr b="0"/>
          </a:p>
          <a:p>
            <a:pPr marL="0" indent="0" defTabSz="333756">
              <a:spcBef>
                <a:spcPts val="800"/>
              </a:spcBef>
              <a:buSzTx/>
              <a:buFontTx/>
              <a:buNone/>
              <a:defRPr b="1" sz="1752">
                <a:latin typeface="+mj-lt"/>
                <a:ea typeface="+mj-ea"/>
                <a:cs typeface="+mj-cs"/>
                <a:sym typeface="Helvetica"/>
              </a:defRPr>
            </a:pPr>
            <a:endParaRPr b="0"/>
          </a:p>
          <a:p>
            <a:pPr marL="175661" indent="-175661" defTabSz="333756">
              <a:spcBef>
                <a:spcPts val="800"/>
              </a:spcBef>
              <a:buFontTx/>
              <a:defRPr b="1" sz="1752">
                <a:latin typeface="Times New Roman"/>
                <a:ea typeface="Times New Roman"/>
                <a:cs typeface="Times New Roman"/>
                <a:sym typeface="Times New Roman"/>
              </a:defRPr>
            </a:pPr>
            <a:r>
              <a:rPr b="0"/>
              <a:t>Specific triggers…</a:t>
            </a:r>
            <a:endParaRPr b="0"/>
          </a:p>
          <a:p>
            <a:pPr lvl="1" marL="453791" indent="-175661" defTabSz="333756">
              <a:spcBef>
                <a:spcPts val="800"/>
              </a:spcBef>
              <a:buFontTx/>
              <a:buChar char="•"/>
              <a:defRPr b="1" sz="1752">
                <a:latin typeface="Times New Roman"/>
                <a:ea typeface="Times New Roman"/>
                <a:cs typeface="Times New Roman"/>
                <a:sym typeface="Times New Roman"/>
              </a:defRPr>
            </a:pPr>
            <a:r>
              <a:rPr b="0"/>
              <a:t>Empire, commerce, and real wages…</a:t>
            </a:r>
            <a:endParaRPr b="0"/>
          </a:p>
          <a:p>
            <a:pPr lvl="1" marL="453791" indent="-175661" defTabSz="333756">
              <a:spcBef>
                <a:spcPts val="800"/>
              </a:spcBef>
              <a:buFontTx/>
              <a:buChar char="•"/>
              <a:defRPr b="1" sz="1752">
                <a:latin typeface="Times New Roman"/>
                <a:ea typeface="Times New Roman"/>
                <a:cs typeface="Times New Roman"/>
                <a:sym typeface="Times New Roman"/>
              </a:defRPr>
            </a:pPr>
            <a:r>
              <a:rPr b="0"/>
              <a:t>Cotton—a fiber that could be worked by machine…</a:t>
            </a:r>
            <a:endParaRPr b="0"/>
          </a:p>
          <a:p>
            <a:pPr lvl="1" marL="453791" indent="-175661" defTabSz="333756">
              <a:spcBef>
                <a:spcPts val="800"/>
              </a:spcBef>
              <a:buFontTx/>
              <a:buChar char="•"/>
              <a:defRPr b="1" sz="1752">
                <a:latin typeface="Times New Roman"/>
                <a:ea typeface="Times New Roman"/>
                <a:cs typeface="Times New Roman"/>
                <a:sym typeface="Times New Roman"/>
              </a:defRPr>
            </a:pPr>
            <a:r>
              <a:rPr b="0"/>
              <a:t>Factories…</a:t>
            </a:r>
            <a:endParaRPr b="0"/>
          </a:p>
          <a:p>
            <a:pPr lvl="1" marL="453791" indent="-175661" defTabSz="333756">
              <a:spcBef>
                <a:spcPts val="800"/>
              </a:spcBef>
              <a:buFontTx/>
              <a:buChar char="•"/>
              <a:defRPr b="1" sz="1752">
                <a:latin typeface="Times New Roman"/>
                <a:ea typeface="Times New Roman"/>
                <a:cs typeface="Times New Roman"/>
                <a:sym typeface="Times New Roman"/>
              </a:defRPr>
            </a:pPr>
            <a:r>
              <a:rPr b="0"/>
              <a:t>Coal… </a:t>
            </a:r>
            <a:endParaRPr b="0"/>
          </a:p>
          <a:p>
            <a:pPr lvl="1" marL="453791" indent="-175661" defTabSz="333756">
              <a:spcBef>
                <a:spcPts val="800"/>
              </a:spcBef>
              <a:buFontTx/>
              <a:buChar char="•"/>
              <a:defRPr b="1" sz="1752">
                <a:latin typeface="Times New Roman"/>
                <a:ea typeface="Times New Roman"/>
                <a:cs typeface="Times New Roman"/>
                <a:sym typeface="Times New Roman"/>
              </a:defRPr>
            </a:pPr>
            <a:r>
              <a:rPr b="0"/>
              <a:t>&amp; steam engines…</a:t>
            </a:r>
          </a:p>
        </p:txBody>
      </p:sp>
      <p:pic>
        <p:nvPicPr>
          <p:cNvPr id="115" name="Image" descr="Image"/>
          <p:cNvPicPr>
            <a:picLocks noChangeAspect="0"/>
          </p:cNvPicPr>
          <p:nvPr/>
        </p:nvPicPr>
        <p:blipFill>
          <a:blip r:embed="rId2">
            <a:extLst/>
          </a:blip>
          <a:stretch>
            <a:fillRect/>
          </a:stretch>
        </p:blipFill>
        <p:spPr>
          <a:xfrm>
            <a:off x="4406675" y="1270000"/>
            <a:ext cx="4443489" cy="5327883"/>
          </a:xfrm>
          <a:prstGeom prst="rect">
            <a:avLst/>
          </a:prstGeom>
          <a:ln w="12700">
            <a:miter lim="400000"/>
          </a:ln>
        </p:spPr>
      </p:pic>
      <p:sp>
        <p:nvSpPr>
          <p:cNvPr id="116" name="10:10-10:3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10:10-10:30</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Steam Engi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Steam Engines</a:t>
            </a:r>
          </a:p>
        </p:txBody>
      </p:sp>
      <p:sp>
        <p:nvSpPr>
          <p:cNvPr id="119" name="“The reason it was profitable to develop the Newcomen engine in Britain was because there were coal mines to be drained “:…"/>
          <p:cNvSpPr txBox="1"/>
          <p:nvPr>
            <p:ph type="body" sz="half" idx="4294967295"/>
          </p:nvPr>
        </p:nvSpPr>
        <p:spPr>
          <a:xfrm>
            <a:off x="277663" y="1270000"/>
            <a:ext cx="3756096" cy="5327883"/>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“The reason it was profitable to develop the Newcomen engine in Britain was because there were coal mines to be drained “</a:t>
            </a:r>
            <a:r>
              <a:rPr b="0"/>
              <a:t>:</a:t>
            </a:r>
            <a:endParaRPr b="0"/>
          </a:p>
          <a:p>
            <a:pPr marL="0" indent="0" defTabSz="406908">
              <a:spcBef>
                <a:spcPts val="1000"/>
              </a:spcBef>
              <a:buSzTx/>
              <a:buFontTx/>
              <a:buNone/>
              <a:defRPr b="1" sz="2136">
                <a:latin typeface="+mj-lt"/>
                <a:ea typeface="+mj-ea"/>
                <a:cs typeface="+mj-cs"/>
                <a:sym typeface="Helvetica"/>
              </a:defRPr>
            </a:pPr>
            <a:endParaRPr b="0"/>
          </a:p>
          <a:p>
            <a:pPr marL="214162" indent="-214162" defTabSz="406908">
              <a:spcBef>
                <a:spcPts val="1000"/>
              </a:spcBef>
              <a:buFontTx/>
              <a:defRPr b="1" sz="2136">
                <a:latin typeface="Times New Roman"/>
                <a:ea typeface="Times New Roman"/>
                <a:cs typeface="Times New Roman"/>
                <a:sym typeface="Times New Roman"/>
              </a:defRPr>
            </a:pPr>
            <a:r>
              <a:rPr b="0"/>
              <a:t>The science underlying the steam engine was pan-European </a:t>
            </a:r>
            <a:endParaRPr b="0"/>
          </a:p>
          <a:p>
            <a:pPr marL="214162" indent="-214162" defTabSz="406908">
              <a:spcBef>
                <a:spcPts val="1000"/>
              </a:spcBef>
              <a:buFontTx/>
              <a:defRPr b="1" sz="2136">
                <a:latin typeface="Times New Roman"/>
                <a:ea typeface="Times New Roman"/>
                <a:cs typeface="Times New Roman"/>
                <a:sym typeface="Times New Roman"/>
              </a:defRPr>
            </a:pPr>
            <a:r>
              <a:rPr b="0"/>
              <a:t>The research and development (R&amp;D) was carried out in Britain by an Englishman </a:t>
            </a:r>
            <a:endParaRPr b="0"/>
          </a:p>
          <a:p>
            <a:pPr marL="214162" indent="-214162" defTabSz="406908">
              <a:spcBef>
                <a:spcPts val="1000"/>
              </a:spcBef>
              <a:buFontTx/>
              <a:defRPr b="1" sz="2136">
                <a:latin typeface="Times New Roman"/>
                <a:ea typeface="Times New Roman"/>
                <a:cs typeface="Times New Roman"/>
                <a:sym typeface="Times New Roman"/>
              </a:defRPr>
            </a:pPr>
            <a:r>
              <a:rPr b="0"/>
              <a:t>James Watt, FRS: The Industrial Enlightenment</a:t>
            </a:r>
          </a:p>
        </p:txBody>
      </p:sp>
      <p:pic>
        <p:nvPicPr>
          <p:cNvPr id="120" name="Image" descr="Image"/>
          <p:cNvPicPr>
            <a:picLocks noChangeAspect="1"/>
          </p:cNvPicPr>
          <p:nvPr/>
        </p:nvPicPr>
        <p:blipFill>
          <a:blip r:embed="rId2">
            <a:extLst/>
          </a:blip>
          <a:stretch>
            <a:fillRect/>
          </a:stretch>
        </p:blipFill>
        <p:spPr>
          <a:xfrm>
            <a:off x="4033758" y="1270000"/>
            <a:ext cx="4816406" cy="5327883"/>
          </a:xfrm>
          <a:prstGeom prst="rect">
            <a:avLst/>
          </a:prstGeom>
          <a:ln w="12700">
            <a:miter lim="400000"/>
          </a:ln>
        </p:spPr>
      </p:pic>
      <p:sp>
        <p:nvSpPr>
          <p:cNvPr id="121" name="10:10-10:3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10:10-10:30</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9. Industrial Revolutions I (Feb 20):…"/>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283463">
              <a:spcBef>
                <a:spcPts val="0"/>
              </a:spcBef>
              <a:buSzTx/>
              <a:buFontTx/>
              <a:buNone/>
              <a:defRPr b="1" sz="1488">
                <a:latin typeface="+mj-lt"/>
                <a:ea typeface="+mj-ea"/>
                <a:cs typeface="+mj-cs"/>
                <a:sym typeface="Helvetica"/>
              </a:defRPr>
            </a:pPr>
            <a:r>
              <a:t>9. Industrial Revolutions I (Feb 20):</a:t>
            </a:r>
            <a:endParaRPr b="0"/>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Read Before</a:t>
            </a:r>
            <a:r>
              <a:t>: Robert Allen (2017): </a:t>
            </a:r>
            <a:r>
              <a:rPr i="1"/>
              <a:t>The Industrial Revolution: A Very Short Introduction</a:t>
            </a:r>
            <a:r>
              <a:t>, chs. 3, 5-6 &lt;</a:t>
            </a:r>
            <a:r>
              <a:rPr u="sng">
                <a:solidFill>
                  <a:srgbClr val="0000FF"/>
                </a:solidFill>
                <a:uFill>
                  <a:solidFill>
                    <a:srgbClr val="0000FF"/>
                  </a:solidFill>
                </a:uFill>
                <a:hlinkClick r:id="rId2" invalidUrl="" action="" tgtFrame="" tooltip="" history="1" highlightClick="0" endSnd="0"/>
              </a:rPr>
              <a:t>https://delong.typepad.com/files/allen-industrial.pdf</a:t>
            </a:r>
            <a:r>
              <a:t>&gt;</a:t>
            </a:r>
          </a:p>
          <a:p>
            <a:pPr marL="124326" indent="-124326" defTabSz="283463">
              <a:spcBef>
                <a:spcPts val="0"/>
              </a:spcBef>
              <a:buFontTx/>
              <a:defRPr b="1" sz="124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3" invalidUrl="" action="" tgtFrame="" tooltip="" history="1" highlightClick="0" endSnd="0"/>
              </a:rPr>
              <a:t>https://github.com/braddelong/public-files/blob/master/econ-135-lecture-9.pptx</a:t>
            </a:r>
            <a:r>
              <a:rPr b="0"/>
              <a:t>&gt;</a:t>
            </a:r>
            <a:endParaRPr b="0"/>
          </a:p>
          <a:p>
            <a:pPr marL="0" indent="0" defTabSz="283463">
              <a:spcBef>
                <a:spcPts val="0"/>
              </a:spcBef>
              <a:buSzTx/>
              <a:buFontTx/>
              <a:buNone/>
              <a:defRPr b="1" sz="1488">
                <a:latin typeface="+mj-lt"/>
                <a:ea typeface="+mj-ea"/>
                <a:cs typeface="+mj-cs"/>
                <a:sym typeface="Helvetica"/>
              </a:defRPr>
            </a:pPr>
          </a:p>
          <a:p>
            <a:pPr marL="0" indent="0" defTabSz="283463">
              <a:spcBef>
                <a:spcPts val="0"/>
              </a:spcBef>
              <a:buSzTx/>
              <a:buFontTx/>
              <a:buNone/>
              <a:defRPr b="1" sz="1488">
                <a:latin typeface="+mj-lt"/>
                <a:ea typeface="+mj-ea"/>
                <a:cs typeface="+mj-cs"/>
                <a:sym typeface="Helvetica"/>
              </a:defRPr>
            </a:pPr>
            <a:r>
              <a:t>Exam (Feb 25):</a:t>
            </a:r>
            <a:endParaRPr b="0"/>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Instructor Reality Check</a:t>
            </a:r>
          </a:p>
          <a:p>
            <a:pPr marL="124326" indent="-124326" defTabSz="283463">
              <a:spcBef>
                <a:spcPts val="0"/>
              </a:spcBef>
              <a:buFontTx/>
              <a:defRPr sz="1240">
                <a:latin typeface="Times New Roman"/>
                <a:ea typeface="Times New Roman"/>
                <a:cs typeface="Times New Roman"/>
                <a:sym typeface="Times New Roman"/>
              </a:defRPr>
            </a:pPr>
            <a:r>
              <a:t>60% short answers; 40% essay</a:t>
            </a:r>
          </a:p>
          <a:p>
            <a:pPr lvl="1" marL="360546" indent="-124326" defTabSz="283463">
              <a:spcBef>
                <a:spcPts val="0"/>
              </a:spcBef>
              <a:buFontTx/>
              <a:buChar char="•"/>
              <a:defRPr sz="1240">
                <a:latin typeface="Times New Roman"/>
                <a:ea typeface="Times New Roman"/>
                <a:cs typeface="Times New Roman"/>
                <a:sym typeface="Times New Roman"/>
              </a:defRPr>
            </a:pPr>
            <a:r>
              <a:t>60 sample Qs &lt;</a:t>
            </a:r>
            <a:r>
              <a:rPr u="sng">
                <a:solidFill>
                  <a:srgbClr val="0000FF"/>
                </a:solidFill>
                <a:uFill>
                  <a:solidFill>
                    <a:srgbClr val="0000FF"/>
                  </a:solidFill>
                </a:uFill>
                <a:hlinkClick r:id="rId4" invalidUrl="" action="" tgtFrame="" tooltip="" history="1" highlightClick="0" endSnd="0"/>
              </a:rPr>
              <a:t>https://bcourses.berkeley.edu/courses/1487685/discussion_topics/5685922</a:t>
            </a:r>
            <a:r>
              <a:t>&gt; | 30 with As &lt;</a:t>
            </a:r>
            <a:r>
              <a:rPr u="sng">
                <a:solidFill>
                  <a:srgbClr val="0000FF"/>
                </a:solidFill>
                <a:uFill>
                  <a:solidFill>
                    <a:srgbClr val="0000FF"/>
                  </a:solidFill>
                </a:uFill>
                <a:hlinkClick r:id="rId5" invalidUrl="" action="" tgtFrame="" tooltip="" history="1" highlightClick="0" endSnd="0"/>
              </a:rPr>
              <a:t>https://bcourses.berkeley.edu/courses/1487685/discussion_topics/5687341</a:t>
            </a:r>
            <a:r>
              <a:t>&gt;</a:t>
            </a:r>
          </a:p>
          <a:p>
            <a:pPr marL="0" indent="0" defTabSz="283463">
              <a:spcBef>
                <a:spcPts val="0"/>
              </a:spcBef>
              <a:buSzTx/>
              <a:buFontTx/>
              <a:buNone/>
              <a:defRPr b="1" sz="1488">
                <a:latin typeface="+mj-lt"/>
                <a:ea typeface="+mj-ea"/>
                <a:cs typeface="+mj-cs"/>
                <a:sym typeface="Helvetica"/>
              </a:defRPr>
            </a:pPr>
          </a:p>
          <a:p>
            <a:pPr marL="0" indent="0" defTabSz="283463">
              <a:spcBef>
                <a:spcPts val="0"/>
              </a:spcBef>
              <a:buSzTx/>
              <a:buFontTx/>
              <a:buNone/>
              <a:defRPr b="1" sz="1488">
                <a:latin typeface="+mj-lt"/>
                <a:ea typeface="+mj-ea"/>
                <a:cs typeface="+mj-cs"/>
                <a:sym typeface="Helvetica"/>
              </a:defRPr>
            </a:pPr>
            <a:r>
              <a:t>10. Industrial Revolutions II (Feb 27):</a:t>
            </a:r>
            <a:endParaRPr b="0"/>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Read Before</a:t>
            </a:r>
            <a:r>
              <a:t>: Joel Mokyr (1990): </a:t>
            </a:r>
            <a:r>
              <a:rPr i="1"/>
              <a:t>Lever of Riches</a:t>
            </a:r>
            <a:r>
              <a:t>, chapter 5 “The Years of Miracles” &lt;</a:t>
            </a:r>
            <a:r>
              <a:rPr u="sng">
                <a:solidFill>
                  <a:srgbClr val="0000FF"/>
                </a:solidFill>
                <a:uFill>
                  <a:solidFill>
                    <a:srgbClr val="0000FF"/>
                  </a:solidFill>
                </a:uFill>
                <a:hlinkClick r:id="rId6" invalidUrl="" action="" tgtFrame="" tooltip="" history="1" highlightClick="0" endSnd="0"/>
              </a:rPr>
              <a:t>https://delong.typepad.com/files/mokyr-lever-revolution.pdf</a:t>
            </a:r>
            <a:r>
              <a:t>&gt; </a:t>
            </a:r>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Read Before</a:t>
            </a:r>
            <a:r>
              <a:t>: Karl Marx and Friedrich Engels (1848): </a:t>
            </a:r>
            <a:r>
              <a:rPr i="1"/>
              <a:t>The Communist Manifesto</a:t>
            </a:r>
            <a:r>
              <a:t> &lt;</a:t>
            </a:r>
            <a:r>
              <a:rPr u="sng">
                <a:solidFill>
                  <a:srgbClr val="0000FF"/>
                </a:solidFill>
                <a:uFill>
                  <a:solidFill>
                    <a:srgbClr val="0000FF"/>
                  </a:solidFill>
                </a:uFill>
                <a:hlinkClick r:id="rId7" invalidUrl="" action="" tgtFrame="" tooltip="" history="1" highlightClick="0" endSnd="0"/>
              </a:rPr>
              <a:t>https://www.marxists.org/archive/marx/works/download/pdf/Manifesto.pdf</a:t>
            </a:r>
            <a:r>
              <a:t>&gt; </a:t>
            </a:r>
          </a:p>
          <a:p>
            <a:pPr marL="124326" indent="-124326" defTabSz="283463">
              <a:spcBef>
                <a:spcPts val="0"/>
              </a:spcBef>
              <a:buFontTx/>
              <a:defRPr b="1" sz="1240">
                <a:latin typeface="Times New Roman"/>
                <a:ea typeface="Times New Roman"/>
                <a:cs typeface="Times New Roman"/>
                <a:sym typeface="Times New Roman"/>
              </a:defRPr>
            </a:pPr>
            <a:r>
              <a:rPr>
                <a:latin typeface="+mj-lt"/>
                <a:ea typeface="+mj-ea"/>
                <a:cs typeface="+mj-cs"/>
                <a:sym typeface="Helvetica"/>
              </a:rPr>
              <a:t>Slides</a:t>
            </a:r>
            <a:r>
              <a:t>: </a:t>
            </a:r>
            <a:r>
              <a:rPr b="0"/>
              <a:t>&lt;https://github.com/braddelong/public-files/blob/master/econ-135-lecture-10.pptx&gt;</a:t>
            </a:r>
            <a:endParaRPr b="0"/>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Start</a:t>
            </a:r>
            <a:r>
              <a:t>: Assignment 6: slow technological and organizational progress before 1500 paper; due Mar 4</a:t>
            </a:r>
          </a:p>
          <a:p>
            <a:pPr marL="0" indent="0" defTabSz="283463">
              <a:spcBef>
                <a:spcPts val="0"/>
              </a:spcBef>
              <a:buSzTx/>
              <a:buFontTx/>
              <a:buNone/>
              <a:defRPr b="1" sz="1488">
                <a:latin typeface="+mj-lt"/>
                <a:ea typeface="+mj-ea"/>
                <a:cs typeface="+mj-cs"/>
                <a:sym typeface="Helvetica"/>
              </a:defRPr>
            </a:pPr>
          </a:p>
          <a:p>
            <a:pPr marL="0" indent="0" defTabSz="283463">
              <a:spcBef>
                <a:spcPts val="0"/>
              </a:spcBef>
              <a:buSzTx/>
              <a:buFontTx/>
              <a:buNone/>
              <a:defRPr b="1" sz="1488">
                <a:latin typeface="+mj-lt"/>
                <a:ea typeface="+mj-ea"/>
                <a:cs typeface="+mj-cs"/>
                <a:sym typeface="Helvetica"/>
              </a:defRPr>
            </a:pPr>
            <a:r>
              <a:t>11. Why Northwest Europe? (Mar 3):</a:t>
            </a:r>
          </a:p>
          <a:p>
            <a:pPr marL="149191" indent="-149191"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Read: </a:t>
            </a:r>
            <a:r>
              <a:t>David Landes (2006): </a:t>
            </a:r>
            <a:r>
              <a:rPr i="1"/>
              <a:t>Why Europe and the West? Why Not China?</a:t>
            </a:r>
            <a:r>
              <a:t> &lt;</a:t>
            </a:r>
            <a:r>
              <a:rPr u="sng">
                <a:solidFill>
                  <a:srgbClr val="0000FF"/>
                </a:solidFill>
                <a:uFill>
                  <a:solidFill>
                    <a:srgbClr val="0000FF"/>
                  </a:solidFill>
                </a:uFill>
                <a:hlinkClick r:id="rId8" invalidUrl="" action="" tgtFrame="" tooltip="" history="1" highlightClick="0" endSnd="0"/>
              </a:rPr>
              <a:t>https://pubs.aeaweb.org/doi/pdfplus/10.1257/jep.20.2.3</a:t>
            </a:r>
            <a:r>
              <a:t>&gt;</a:t>
            </a:r>
          </a:p>
          <a:p>
            <a:pPr marL="124326" indent="-124326" defTabSz="283463">
              <a:spcBef>
                <a:spcPts val="0"/>
              </a:spcBef>
              <a:buFontTx/>
              <a:defRPr b="1" sz="1240">
                <a:latin typeface="Times New Roman"/>
                <a:ea typeface="Times New Roman"/>
                <a:cs typeface="Times New Roman"/>
                <a:sym typeface="Times New Roman"/>
              </a:defRPr>
            </a:pPr>
            <a:r>
              <a:rPr>
                <a:latin typeface="+mj-lt"/>
                <a:ea typeface="+mj-ea"/>
                <a:cs typeface="+mj-cs"/>
                <a:sym typeface="Helvetica"/>
              </a:rPr>
              <a:t>Slides</a:t>
            </a:r>
            <a:r>
              <a:t>: </a:t>
            </a:r>
            <a:r>
              <a:rPr b="0"/>
              <a:t>&lt;https://github.com/braddelong/public-files/blob/master/econ-135-lecture-11.pptx&gt;</a:t>
            </a:r>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Finish</a:t>
            </a:r>
            <a:r>
              <a:t>: Assignment 6: slow technological and organizational progress before 1500 paper; due Mar 4</a:t>
            </a:r>
          </a:p>
        </p:txBody>
      </p:sp>
      <p:sp>
        <p:nvSpPr>
          <p:cNvPr id="40" name="Roadmap for the Next Two Weeks"/>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latin typeface="+mj-lt"/>
                <a:ea typeface="+mj-ea"/>
                <a:cs typeface="+mj-cs"/>
                <a:sym typeface="Helvetica"/>
              </a:defRPr>
            </a:lvl1pPr>
          </a:lstStyle>
          <a:p>
            <a:pPr/>
            <a:r>
              <a:t>Roadmap for the Next Two Weeks</a:t>
            </a:r>
          </a:p>
        </p:txBody>
      </p:sp>
      <p:sp>
        <p:nvSpPr>
          <p:cNvPr id="41" name="9:40-9:42"/>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9:40-9:42</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English vs. Chinese Pottery Kilns"/>
          <p:cNvSpPr txBox="1"/>
          <p:nvPr>
            <p:ph type="title" idx="4294967295"/>
          </p:nvPr>
        </p:nvSpPr>
        <p:spPr>
          <a:xfrm>
            <a:off x="277663" y="-1"/>
            <a:ext cx="8572501" cy="1270001"/>
          </a:xfrm>
          <a:prstGeom prst="rect">
            <a:avLst/>
          </a:prstGeom>
        </p:spPr>
        <p:txBody>
          <a:bodyPr>
            <a:normAutofit fontScale="100000" lnSpcReduction="0"/>
          </a:bodyPr>
          <a:lstStyle>
            <a:lvl1pPr defTabSz="320039">
              <a:defRPr sz="4200">
                <a:solidFill>
                  <a:srgbClr val="000080"/>
                </a:solidFill>
              </a:defRPr>
            </a:lvl1pPr>
          </a:lstStyle>
          <a:p>
            <a:pPr/>
            <a:r>
              <a:t>English vs. Chinese Pottery Kilns</a:t>
            </a:r>
          </a:p>
        </p:txBody>
      </p:sp>
      <p:sp>
        <p:nvSpPr>
          <p:cNvPr id="124" name="Energy prices mattered—a lot:…"/>
          <p:cNvSpPr txBox="1"/>
          <p:nvPr>
            <p:ph type="body" sz="half" idx="4294967295"/>
          </p:nvPr>
        </p:nvSpPr>
        <p:spPr>
          <a:xfrm>
            <a:off x="277663" y="1270000"/>
            <a:ext cx="4244103" cy="5327883"/>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Energy prices mattered—a lot</a:t>
            </a:r>
            <a:r>
              <a:rPr b="0"/>
              <a:t>:</a:t>
            </a:r>
            <a:endParaRPr b="0"/>
          </a:p>
          <a:p>
            <a:pPr marL="0" indent="0" defTabSz="306324">
              <a:spcBef>
                <a:spcPts val="800"/>
              </a:spcBef>
              <a:buSzTx/>
              <a:buFontTx/>
              <a:buNone/>
              <a:defRPr b="1" sz="1608">
                <a:latin typeface="+mj-lt"/>
                <a:ea typeface="+mj-ea"/>
                <a:cs typeface="+mj-cs"/>
                <a:sym typeface="Helvetica"/>
              </a:defRPr>
            </a:pPr>
            <a:endParaRPr b="0"/>
          </a:p>
          <a:p>
            <a:pPr marL="161223" indent="-161223" defTabSz="306324">
              <a:spcBef>
                <a:spcPts val="800"/>
              </a:spcBef>
              <a:buFontTx/>
              <a:defRPr b="1" sz="1608">
                <a:latin typeface="Times New Roman"/>
                <a:ea typeface="Times New Roman"/>
                <a:cs typeface="Times New Roman"/>
                <a:sym typeface="Times New Roman"/>
              </a:defRPr>
            </a:pPr>
            <a:r>
              <a:rPr b="0"/>
              <a:t>England developed methods that differed fundamentally from those used in China. In both countries, technology evolved in the direction of reducing the use of expensive inputs while increasing the use of cheap ones…</a:t>
            </a:r>
            <a:endParaRPr b="0"/>
          </a:p>
          <a:p>
            <a:pPr marL="161223" indent="-161223" defTabSz="306324">
              <a:spcBef>
                <a:spcPts val="800"/>
              </a:spcBef>
              <a:buFontTx/>
              <a:defRPr b="1" sz="1608">
                <a:latin typeface="Times New Roman"/>
                <a:ea typeface="Times New Roman"/>
                <a:cs typeface="Times New Roman"/>
                <a:sym typeface="Times New Roman"/>
              </a:defRPr>
            </a:pPr>
            <a:r>
              <a:rPr b="0"/>
              <a:t>English-style kilns had a coal fire in the bottom. The heat rose, enveloped the pots, and then vented out of the furnace through a hole in the top… </a:t>
            </a:r>
            <a:endParaRPr b="0"/>
          </a:p>
          <a:p>
            <a:pPr marL="161223" indent="-161223" defTabSz="306324">
              <a:spcBef>
                <a:spcPts val="800"/>
              </a:spcBef>
              <a:buFontTx/>
              <a:defRPr b="1" sz="1608">
                <a:latin typeface="Times New Roman"/>
                <a:ea typeface="Times New Roman"/>
                <a:cs typeface="Times New Roman"/>
                <a:sym typeface="Times New Roman"/>
              </a:defRPr>
            </a:pPr>
            <a:r>
              <a:rPr b="0"/>
              <a:t>Chinese kilns used lots of capital to preserve energy. They consisted of a series of chambers rising up a hillside. A fire burned at the entrance to the lower chamber where the heat was drawn in to bake the pots. The heat was not vented out of a hole in the top in the English manner. Instead, it was forced down through a hole at floor level and entered the next chamber up the hill…</a:t>
            </a:r>
          </a:p>
        </p:txBody>
      </p:sp>
      <p:pic>
        <p:nvPicPr>
          <p:cNvPr id="125" name="Image" descr="Image"/>
          <p:cNvPicPr>
            <a:picLocks noChangeAspect="1"/>
          </p:cNvPicPr>
          <p:nvPr/>
        </p:nvPicPr>
        <p:blipFill>
          <a:blip r:embed="rId2">
            <a:extLst/>
          </a:blip>
          <a:stretch>
            <a:fillRect/>
          </a:stretch>
        </p:blipFill>
        <p:spPr>
          <a:xfrm>
            <a:off x="4521765" y="1270000"/>
            <a:ext cx="4328399" cy="4282905"/>
          </a:xfrm>
          <a:prstGeom prst="rect">
            <a:avLst/>
          </a:prstGeom>
          <a:ln w="12700">
            <a:miter lim="400000"/>
          </a:ln>
        </p:spPr>
      </p:pic>
      <p:sp>
        <p:nvSpPr>
          <p:cNvPr id="126" name="10:10-10:3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10:10-10:30</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team Engi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Steam Engines</a:t>
            </a:r>
          </a:p>
        </p:txBody>
      </p:sp>
      <p:sp>
        <p:nvSpPr>
          <p:cNvPr id="129" name="165K HP in 1830, 2.1M HP in 1870:…"/>
          <p:cNvSpPr txBox="1"/>
          <p:nvPr>
            <p:ph type="body" sz="half" idx="4294967295"/>
          </p:nvPr>
        </p:nvSpPr>
        <p:spPr>
          <a:xfrm>
            <a:off x="277663" y="1270000"/>
            <a:ext cx="4244103" cy="5327883"/>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165K HP in 1830, 2.1M HP in 1870</a:t>
            </a:r>
            <a:r>
              <a:rPr b="0"/>
              <a:t>:</a:t>
            </a:r>
            <a:endParaRPr b="0"/>
          </a:p>
          <a:p>
            <a:pPr marL="0" indent="0">
              <a:spcBef>
                <a:spcPts val="1200"/>
              </a:spcBef>
              <a:buSzTx/>
              <a:buFontTx/>
              <a:buNone/>
              <a:defRPr b="1" sz="2400">
                <a:latin typeface="+mj-lt"/>
                <a:ea typeface="+mj-ea"/>
                <a:cs typeface="+mj-cs"/>
                <a:sym typeface="Helvetica"/>
              </a:defRPr>
            </a:pPr>
            <a:endParaRPr b="0"/>
          </a:p>
          <a:p>
            <a:pPr marL="240631" indent="-240631">
              <a:spcBef>
                <a:spcPts val="1200"/>
              </a:spcBef>
              <a:buFontTx/>
              <a:defRPr b="1" sz="2400">
                <a:latin typeface="Times New Roman"/>
                <a:ea typeface="Times New Roman"/>
                <a:cs typeface="Times New Roman"/>
                <a:sym typeface="Times New Roman"/>
              </a:defRPr>
            </a:pPr>
            <a:r>
              <a:rPr b="0"/>
              <a:t>1712: Newcomen: 5 HP</a:t>
            </a:r>
            <a:endParaRPr b="0"/>
          </a:p>
          <a:p>
            <a:pPr marL="240631" indent="-240631">
              <a:spcBef>
                <a:spcPts val="1200"/>
              </a:spcBef>
              <a:buFontTx/>
              <a:defRPr b="1" sz="2400">
                <a:latin typeface="Times New Roman"/>
                <a:ea typeface="Times New Roman"/>
                <a:cs typeface="Times New Roman"/>
                <a:sym typeface="Times New Roman"/>
              </a:defRPr>
            </a:pPr>
            <a:r>
              <a:rPr b="0"/>
              <a:t>1733: 1K HP (100 engines)</a:t>
            </a:r>
            <a:endParaRPr b="0"/>
          </a:p>
          <a:p>
            <a:pPr marL="240631" indent="-240631">
              <a:spcBef>
                <a:spcPts val="1200"/>
              </a:spcBef>
              <a:buFontTx/>
              <a:defRPr b="1" sz="2400">
                <a:latin typeface="Times New Roman"/>
                <a:ea typeface="Times New Roman"/>
                <a:cs typeface="Times New Roman"/>
                <a:sym typeface="Times New Roman"/>
              </a:defRPr>
            </a:pPr>
            <a:r>
              <a:rPr b="0"/>
              <a:t>1775: 9K HP (600 engines)</a:t>
            </a:r>
            <a:endParaRPr b="0"/>
          </a:p>
          <a:p>
            <a:pPr marL="240631" indent="-240631">
              <a:spcBef>
                <a:spcPts val="1200"/>
              </a:spcBef>
              <a:buFontTx/>
              <a:defRPr b="1" sz="2400">
                <a:latin typeface="Times New Roman"/>
                <a:ea typeface="Times New Roman"/>
                <a:cs typeface="Times New Roman"/>
                <a:sym typeface="Times New Roman"/>
              </a:defRPr>
            </a:pPr>
            <a:r>
              <a:rPr b="0"/>
              <a:t>1800: 40K HP (500 Watt, 1500 Newcomen engines) </a:t>
            </a:r>
            <a:endParaRPr b="0"/>
          </a:p>
          <a:p>
            <a:pPr marL="240631" indent="-240631">
              <a:spcBef>
                <a:spcPts val="1200"/>
              </a:spcBef>
              <a:buFontTx/>
              <a:defRPr b="1" sz="2400">
                <a:latin typeface="Times New Roman"/>
                <a:ea typeface="Times New Roman"/>
                <a:cs typeface="Times New Roman"/>
                <a:sym typeface="Times New Roman"/>
              </a:defRPr>
            </a:pPr>
            <a:r>
              <a:rPr b="0"/>
              <a:t>1830: 165K HP</a:t>
            </a:r>
            <a:endParaRPr b="0"/>
          </a:p>
          <a:p>
            <a:pPr marL="240631" indent="-240631">
              <a:spcBef>
                <a:spcPts val="1200"/>
              </a:spcBef>
              <a:buFontTx/>
              <a:defRPr b="1" sz="2400">
                <a:latin typeface="Times New Roman"/>
                <a:ea typeface="Times New Roman"/>
                <a:cs typeface="Times New Roman"/>
                <a:sym typeface="Times New Roman"/>
              </a:defRPr>
            </a:pPr>
            <a:r>
              <a:rPr b="0"/>
              <a:t>1870: 2.1M HP</a:t>
            </a:r>
          </a:p>
        </p:txBody>
      </p:sp>
      <p:pic>
        <p:nvPicPr>
          <p:cNvPr id="130" name="Image" descr="Image"/>
          <p:cNvPicPr>
            <a:picLocks noChangeAspect="1"/>
          </p:cNvPicPr>
          <p:nvPr/>
        </p:nvPicPr>
        <p:blipFill>
          <a:blip r:embed="rId2">
            <a:extLst/>
          </a:blip>
          <a:srcRect l="0" t="0" r="0" b="15998"/>
          <a:stretch>
            <a:fillRect/>
          </a:stretch>
        </p:blipFill>
        <p:spPr>
          <a:xfrm>
            <a:off x="4521765" y="1270000"/>
            <a:ext cx="4328418" cy="3116526"/>
          </a:xfrm>
          <a:prstGeom prst="rect">
            <a:avLst/>
          </a:prstGeom>
          <a:ln w="12700">
            <a:miter lim="400000"/>
          </a:ln>
        </p:spPr>
      </p:pic>
      <p:sp>
        <p:nvSpPr>
          <p:cNvPr id="131" name="10:10-10:3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10:10-10:30</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Allen: Reform and Democracy"/>
          <p:cNvSpPr txBox="1"/>
          <p:nvPr>
            <p:ph type="title" idx="4294967295"/>
          </p:nvPr>
        </p:nvSpPr>
        <p:spPr>
          <a:xfrm>
            <a:off x="277663" y="-1"/>
            <a:ext cx="8572501" cy="1270001"/>
          </a:xfrm>
          <a:prstGeom prst="rect">
            <a:avLst/>
          </a:prstGeom>
        </p:spPr>
        <p:txBody>
          <a:bodyPr>
            <a:normAutofit fontScale="100000" lnSpcReduction="0"/>
          </a:bodyPr>
          <a:lstStyle>
            <a:lvl1pPr defTabSz="352043">
              <a:defRPr sz="4619">
                <a:solidFill>
                  <a:srgbClr val="000080"/>
                </a:solidFill>
              </a:defRPr>
            </a:lvl1pPr>
          </a:lstStyle>
          <a:p>
            <a:pPr/>
            <a:r>
              <a:t>Allen: Reform and Democracy</a:t>
            </a:r>
          </a:p>
        </p:txBody>
      </p:sp>
      <p:sp>
        <p:nvSpPr>
          <p:cNvPr id="134"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320039">
              <a:spcBef>
                <a:spcPts val="800"/>
              </a:spcBef>
              <a:buSzTx/>
              <a:buFontTx/>
              <a:buNone/>
              <a:defRPr b="1" sz="1679">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320039">
              <a:spcBef>
                <a:spcPts val="800"/>
              </a:spcBef>
              <a:buSzTx/>
              <a:buFontTx/>
              <a:buNone/>
              <a:defRPr b="1" sz="1679">
                <a:latin typeface="+mj-lt"/>
                <a:ea typeface="+mj-ea"/>
                <a:cs typeface="+mj-cs"/>
                <a:sym typeface="Helvetica"/>
              </a:defRPr>
            </a:pPr>
            <a:endParaRPr b="0"/>
          </a:p>
          <a:p>
            <a:pPr marL="168442" indent="-168442" defTabSz="320039">
              <a:spcBef>
                <a:spcPts val="800"/>
              </a:spcBef>
              <a:buFontTx/>
              <a:defRPr b="1" sz="1679">
                <a:latin typeface="Times New Roman"/>
                <a:ea typeface="Times New Roman"/>
                <a:cs typeface="Times New Roman"/>
                <a:sym typeface="Times New Roman"/>
              </a:defRPr>
            </a:pPr>
            <a:r>
              <a:rPr b="0"/>
              <a:t>Enlightenment, literacy, pamphlets, </a:t>
            </a:r>
            <a:r>
              <a:rPr b="0" i="1"/>
              <a:t>The Rights of Man</a:t>
            </a:r>
            <a:r>
              <a:rPr b="0"/>
              <a:t> (sells 1 million copies), &amp; the French Revolution</a:t>
            </a:r>
            <a:endParaRPr b="0"/>
          </a:p>
          <a:p>
            <a:pPr marL="168442" indent="-168442" defTabSz="320039">
              <a:spcBef>
                <a:spcPts val="800"/>
              </a:spcBef>
              <a:buFontTx/>
              <a:defRPr b="1" sz="1679">
                <a:latin typeface="Times New Roman"/>
                <a:ea typeface="Times New Roman"/>
                <a:cs typeface="Times New Roman"/>
                <a:sym typeface="Times New Roman"/>
              </a:defRPr>
            </a:pPr>
            <a:r>
              <a:rPr b="0"/>
              <a:t>60,000-strong Manchester demonstration in 1819: eleven killed: “Peterloo”</a:t>
            </a:r>
            <a:endParaRPr b="0"/>
          </a:p>
          <a:p>
            <a:pPr marL="168442" indent="-168442" defTabSz="320039">
              <a:spcBef>
                <a:spcPts val="800"/>
              </a:spcBef>
              <a:buFontTx/>
              <a:defRPr b="1" sz="1679">
                <a:latin typeface="Times New Roman"/>
                <a:ea typeface="Times New Roman"/>
                <a:cs typeface="Times New Roman"/>
                <a:sym typeface="Times New Roman"/>
              </a:defRPr>
            </a:pPr>
            <a:r>
              <a:rPr b="0"/>
              <a:t>“Reform that we may preserve”: 1832 Reform Bill</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Virtual representation</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Divide the reformers</a:t>
            </a:r>
            <a:endParaRPr b="0"/>
          </a:p>
          <a:p>
            <a:pPr marL="168442" indent="-168442" defTabSz="320039">
              <a:spcBef>
                <a:spcPts val="800"/>
              </a:spcBef>
              <a:buFontTx/>
              <a:defRPr b="1" sz="1679">
                <a:latin typeface="Times New Roman"/>
                <a:ea typeface="Times New Roman"/>
                <a:cs typeface="Times New Roman"/>
                <a:sym typeface="Times New Roman"/>
              </a:defRPr>
            </a:pPr>
            <a:r>
              <a:rPr b="0"/>
              <a:t>1833: Factory Act—9-hour day for children under 12</a:t>
            </a:r>
            <a:endParaRPr b="0"/>
          </a:p>
          <a:p>
            <a:pPr marL="168442" indent="-168442" defTabSz="320039">
              <a:spcBef>
                <a:spcPts val="800"/>
              </a:spcBef>
              <a:buFontTx/>
              <a:defRPr b="1" sz="1679">
                <a:latin typeface="Times New Roman"/>
                <a:ea typeface="Times New Roman"/>
                <a:cs typeface="Times New Roman"/>
                <a:sym typeface="Times New Roman"/>
              </a:defRPr>
            </a:pPr>
            <a:r>
              <a:rPr b="0"/>
              <a:t>1834: New Poor Law—workhouses</a:t>
            </a:r>
          </a:p>
        </p:txBody>
      </p:sp>
      <p:pic>
        <p:nvPicPr>
          <p:cNvPr id="135" name="Image" descr="Image"/>
          <p:cNvPicPr>
            <a:picLocks noChangeAspect="1"/>
          </p:cNvPicPr>
          <p:nvPr/>
        </p:nvPicPr>
        <p:blipFill>
          <a:blip r:embed="rId3">
            <a:extLst/>
          </a:blip>
          <a:stretch>
            <a:fillRect/>
          </a:stretch>
        </p:blipFill>
        <p:spPr>
          <a:xfrm>
            <a:off x="4057605" y="1270000"/>
            <a:ext cx="4792559" cy="3470242"/>
          </a:xfrm>
          <a:prstGeom prst="rect">
            <a:avLst/>
          </a:prstGeom>
          <a:ln w="12700">
            <a:miter lim="400000"/>
          </a:ln>
        </p:spPr>
      </p:pic>
      <p:sp>
        <p:nvSpPr>
          <p:cNvPr id="136" name="10:10-10:3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10:10-10:30</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Allen: Reform and Democracy II"/>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solidFill>
                  <a:srgbClr val="000080"/>
                </a:solidFill>
              </a:defRPr>
            </a:lvl1pPr>
          </a:lstStyle>
          <a:p>
            <a:pPr/>
            <a:r>
              <a:t>Allen: Reform and Democracy II</a:t>
            </a:r>
          </a:p>
        </p:txBody>
      </p:sp>
      <p:sp>
        <p:nvSpPr>
          <p:cNvPr id="139"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88036">
              <a:buSzTx/>
              <a:buFontTx/>
              <a:buNone/>
              <a:defRPr b="1" sz="1512">
                <a:latin typeface="+mj-lt"/>
                <a:ea typeface="+mj-ea"/>
                <a:cs typeface="+mj-cs"/>
                <a:sym typeface="Helvetica"/>
              </a:defRPr>
            </a:pPr>
            <a:endParaRPr b="0"/>
          </a:p>
          <a:p>
            <a:pPr marL="151597" indent="-151597" defTabSz="288036">
              <a:buFontTx/>
              <a:defRPr b="1" sz="1512">
                <a:latin typeface="Times New Roman"/>
                <a:ea typeface="Times New Roman"/>
                <a:cs typeface="Times New Roman"/>
                <a:sym typeface="Times New Roman"/>
              </a:defRPr>
            </a:pPr>
            <a:r>
              <a:rPr b="0"/>
              <a:t>1833: Factory Act—9-hour day for children under 12</a:t>
            </a:r>
            <a:endParaRPr b="0"/>
          </a:p>
          <a:p>
            <a:pPr marL="151597" indent="-151597" defTabSz="288036">
              <a:buFontTx/>
              <a:defRPr b="1" sz="1512">
                <a:latin typeface="Times New Roman"/>
                <a:ea typeface="Times New Roman"/>
                <a:cs typeface="Times New Roman"/>
                <a:sym typeface="Times New Roman"/>
              </a:defRPr>
            </a:pPr>
            <a:r>
              <a:rPr b="0"/>
              <a:t>1834: New Poor Law—workhouses</a:t>
            </a:r>
            <a:endParaRPr b="0"/>
          </a:p>
          <a:p>
            <a:pPr marL="151597" indent="-151597" defTabSz="288036">
              <a:buFontTx/>
              <a:defRPr b="1" sz="1512">
                <a:latin typeface="Times New Roman"/>
                <a:ea typeface="Times New Roman"/>
                <a:cs typeface="Times New Roman"/>
                <a:sym typeface="Times New Roman"/>
              </a:defRPr>
            </a:pPr>
            <a:r>
              <a:rPr b="0"/>
              <a:t>1838: People’s Charter</a:t>
            </a:r>
            <a:endParaRPr b="0"/>
          </a:p>
          <a:p>
            <a:pPr marL="151597" indent="-151597" defTabSz="288036">
              <a:buFontTx/>
              <a:defRPr b="1" sz="1512">
                <a:latin typeface="Times New Roman"/>
                <a:ea typeface="Times New Roman"/>
                <a:cs typeface="Times New Roman"/>
                <a:sym typeface="Times New Roman"/>
              </a:defRPr>
            </a:pPr>
            <a:r>
              <a:rPr b="0"/>
              <a:t>1846: Corn Law Repeal</a:t>
            </a:r>
            <a:endParaRPr b="0"/>
          </a:p>
          <a:p>
            <a:pPr marL="151597" indent="-151597" defTabSz="288036">
              <a:buFontTx/>
              <a:defRPr b="1" sz="1512">
                <a:latin typeface="Times New Roman"/>
                <a:ea typeface="Times New Roman"/>
                <a:cs typeface="Times New Roman"/>
                <a:sym typeface="Times New Roman"/>
              </a:defRPr>
            </a:pPr>
            <a:r>
              <a:rPr b="0"/>
              <a:t>The “condition of England”</a:t>
            </a:r>
            <a:endParaRPr b="0"/>
          </a:p>
          <a:p>
            <a:pPr marL="151597" indent="-151597" defTabSz="288036">
              <a:buFontTx/>
              <a:defRPr b="1" sz="1512">
                <a:latin typeface="Times New Roman"/>
                <a:ea typeface="Times New Roman"/>
                <a:cs typeface="Times New Roman"/>
                <a:sym typeface="Times New Roman"/>
              </a:defRPr>
            </a:pPr>
            <a:r>
              <a:rPr b="0"/>
              <a:t>John Stuart Mill (1848 and 1871): “It is questionable if all the mechanical inventions yet made have lightened the day's toil of any human being. They have enabled a greater population to live the same life of drudgery and imprisonment…”</a:t>
            </a:r>
            <a:endParaRPr b="0"/>
          </a:p>
          <a:p>
            <a:pPr marL="151597" indent="-151597" defTabSz="288036">
              <a:buFontTx/>
              <a:defRPr b="1" sz="1512">
                <a:latin typeface="Times New Roman"/>
                <a:ea typeface="Times New Roman"/>
                <a:cs typeface="Times New Roman"/>
                <a:sym typeface="Times New Roman"/>
              </a:defRPr>
            </a:pPr>
            <a:r>
              <a:rPr b="0"/>
              <a:t>1846-67: Real wage stagnation ends: average consumption per head in working class families rose by 42 per cent…</a:t>
            </a:r>
          </a:p>
        </p:txBody>
      </p:sp>
      <p:pic>
        <p:nvPicPr>
          <p:cNvPr id="140" name="Image" descr="Image"/>
          <p:cNvPicPr>
            <a:picLocks noChangeAspect="1"/>
          </p:cNvPicPr>
          <p:nvPr/>
        </p:nvPicPr>
        <p:blipFill>
          <a:blip r:embed="rId3">
            <a:extLst/>
          </a:blip>
          <a:stretch>
            <a:fillRect/>
          </a:stretch>
        </p:blipFill>
        <p:spPr>
          <a:xfrm>
            <a:off x="4057605" y="1270000"/>
            <a:ext cx="4792559" cy="4915302"/>
          </a:xfrm>
          <a:prstGeom prst="rect">
            <a:avLst/>
          </a:prstGeom>
          <a:ln w="12700">
            <a:miter lim="400000"/>
          </a:ln>
        </p:spPr>
      </p:pic>
      <p:sp>
        <p:nvSpPr>
          <p:cNvPr id="141" name="10:10-10:3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10:10-10:30</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The People’s Charter"/>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The People’s Charter</a:t>
            </a:r>
          </a:p>
        </p:txBody>
      </p:sp>
      <p:sp>
        <p:nvSpPr>
          <p:cNvPr id="144" name="The People's Charter called for six reforms to make the political system more democratic:…"/>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The People's Charter called for six reforms to make the political system more democratic:</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 vote for every man twenty-one years of age, of sound mind, and not undergoing punishment for a crime.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The secret ballot to protect the elector in the exercise of his vote.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No property qualification for Members of Parliament in order to allow the constituencies to return the man of their choice.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Payment of Members, enabling tradesmen, working men, or other persons of modest means to leave or interrupt their livelihood to attend to the interests of the nation.</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Equal constituencies, securing the same amount of representation for the same number of electors, instead of allowing less populous constituencies to have as much or more weight than larger ones.</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Annual Parliamentary elections, thus presenting the most effectual check to bribery and intimidation, since no purse could buy a constituency under a system of universal manhood suffrage in each twelve-month period</a:t>
            </a:r>
          </a:p>
        </p:txBody>
      </p:sp>
      <p:pic>
        <p:nvPicPr>
          <p:cNvPr id="145" name="Image" descr="Image"/>
          <p:cNvPicPr>
            <a:picLocks noChangeAspect="1"/>
          </p:cNvPicPr>
          <p:nvPr/>
        </p:nvPicPr>
        <p:blipFill>
          <a:blip r:embed="rId2">
            <a:extLst/>
          </a:blip>
          <a:stretch>
            <a:fillRect/>
          </a:stretch>
        </p:blipFill>
        <p:spPr>
          <a:xfrm>
            <a:off x="4057605" y="1270000"/>
            <a:ext cx="4792559" cy="4915302"/>
          </a:xfrm>
          <a:prstGeom prst="rect">
            <a:avLst/>
          </a:prstGeom>
          <a:ln w="12700">
            <a:miter lim="400000"/>
          </a:ln>
        </p:spPr>
      </p:pic>
      <p:sp>
        <p:nvSpPr>
          <p:cNvPr id="146" name="10:10-10:3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10:10-10:30</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he Industrial Revolution:…"/>
          <p:cNvSpPr txBox="1"/>
          <p:nvPr>
            <p:ph type="body" sz="half" idx="4294967295"/>
          </p:nvPr>
        </p:nvSpPr>
        <p:spPr>
          <a:xfrm>
            <a:off x="277663" y="1267122"/>
            <a:ext cx="8572501" cy="2089923"/>
          </a:xfrm>
          <a:prstGeom prst="rect">
            <a:avLst/>
          </a:prstGeom>
        </p:spPr>
        <p:txBody>
          <a:bodyPr>
            <a:normAutofit fontScale="100000" lnSpcReduction="0"/>
          </a:bodyPr>
          <a:lstStyle/>
          <a:p>
            <a:pPr marL="0" indent="0" defTabSz="265175">
              <a:spcBef>
                <a:spcPts val="0"/>
              </a:spcBef>
              <a:buSzTx/>
              <a:buFontTx/>
              <a:buNone/>
              <a:defRPr b="1" sz="1392">
                <a:latin typeface="+mj-lt"/>
                <a:ea typeface="+mj-ea"/>
                <a:cs typeface="+mj-cs"/>
                <a:sym typeface="Helvetica"/>
              </a:defRPr>
            </a:pPr>
            <a:r>
              <a:t>The Industrial Revolution:</a:t>
            </a:r>
          </a:p>
          <a:p>
            <a:pPr marL="139566" indent="-139566" defTabSz="265175">
              <a:spcBef>
                <a:spcPts val="0"/>
              </a:spcBef>
              <a:buFontTx/>
              <a:defRPr sz="1160">
                <a:latin typeface="Times New Roman"/>
                <a:ea typeface="Times New Roman"/>
                <a:cs typeface="Times New Roman"/>
                <a:sym typeface="Times New Roman"/>
              </a:defRPr>
            </a:pPr>
            <a:r>
              <a:t>Do we buy Allen’s “uniqueness” story?</a:t>
            </a:r>
          </a:p>
          <a:p>
            <a:pPr marL="139566" indent="-139566" defTabSz="265175">
              <a:spcBef>
                <a:spcPts val="0"/>
              </a:spcBef>
              <a:buFontTx/>
              <a:defRPr sz="1160">
                <a:latin typeface="Times New Roman"/>
                <a:ea typeface="Times New Roman"/>
                <a:cs typeface="Times New Roman"/>
                <a:sym typeface="Times New Roman"/>
              </a:defRPr>
            </a:pPr>
            <a:r>
              <a:t>Yes… perhaps… </a:t>
            </a:r>
          </a:p>
          <a:p>
            <a:pPr marL="139566" indent="-139566" defTabSz="265175">
              <a:spcBef>
                <a:spcPts val="0"/>
              </a:spcBef>
              <a:buFontTx/>
              <a:defRPr sz="1160">
                <a:latin typeface="Times New Roman"/>
                <a:ea typeface="Times New Roman"/>
                <a:cs typeface="Times New Roman"/>
                <a:sym typeface="Times New Roman"/>
              </a:defRPr>
            </a:pPr>
            <a:r>
              <a:t>Security of property overrated?</a:t>
            </a:r>
          </a:p>
          <a:p>
            <a:pPr lvl="1" marL="360546" indent="-139566" defTabSz="265175">
              <a:spcBef>
                <a:spcPts val="0"/>
              </a:spcBef>
              <a:buFontTx/>
              <a:buChar char="•"/>
              <a:defRPr sz="1160">
                <a:latin typeface="Times New Roman"/>
                <a:ea typeface="Times New Roman"/>
                <a:cs typeface="Times New Roman"/>
                <a:sym typeface="Times New Roman"/>
              </a:defRPr>
            </a:pPr>
            <a:r>
              <a:t>“Induced innovation”: first, but unique?</a:t>
            </a:r>
          </a:p>
          <a:p>
            <a:pPr marL="139566" indent="-139566" defTabSz="265175">
              <a:spcBef>
                <a:spcPts val="0"/>
              </a:spcBef>
              <a:buFontTx/>
              <a:defRPr sz="1160">
                <a:latin typeface="Times New Roman"/>
                <a:ea typeface="Times New Roman"/>
                <a:cs typeface="Times New Roman"/>
                <a:sym typeface="Times New Roman"/>
              </a:defRPr>
            </a:pPr>
            <a:r>
              <a:t>Gutenberg was not faced by high real wages…: technical curiosity has a logic of its own…</a:t>
            </a:r>
          </a:p>
          <a:p>
            <a:pPr lvl="1" marL="360546" indent="-139566" defTabSz="265175">
              <a:spcBef>
                <a:spcPts val="0"/>
              </a:spcBef>
              <a:buFontTx/>
              <a:buChar char="•"/>
              <a:defRPr sz="1160">
                <a:latin typeface="Times New Roman"/>
                <a:ea typeface="Times New Roman"/>
                <a:cs typeface="Times New Roman"/>
                <a:sym typeface="Times New Roman"/>
              </a:defRPr>
            </a:pPr>
            <a:r>
              <a:t>OK to be interested in production…</a:t>
            </a:r>
          </a:p>
          <a:p>
            <a:pPr marL="139566" indent="-139566" defTabSz="265175">
              <a:spcBef>
                <a:spcPts val="0"/>
              </a:spcBef>
              <a:buFontTx/>
              <a:defRPr sz="1160">
                <a:latin typeface="Times New Roman"/>
                <a:ea typeface="Times New Roman"/>
                <a:cs typeface="Times New Roman"/>
                <a:sym typeface="Times New Roman"/>
              </a:defRPr>
            </a:pPr>
            <a:r>
              <a:t>Epistemic learned helplessness…</a:t>
            </a:r>
          </a:p>
          <a:p>
            <a:pPr lvl="1" marL="360546" indent="-139566" defTabSz="265175">
              <a:spcBef>
                <a:spcPts val="0"/>
              </a:spcBef>
              <a:buFontTx/>
              <a:buChar char="•"/>
              <a:defRPr sz="1160">
                <a:latin typeface="Times New Roman"/>
                <a:ea typeface="Times New Roman"/>
                <a:cs typeface="Times New Roman"/>
                <a:sym typeface="Times New Roman"/>
              </a:defRPr>
            </a:pPr>
            <a:r>
              <a:t>believers in Allen…</a:t>
            </a:r>
          </a:p>
          <a:p>
            <a:pPr lvl="1" marL="360546" indent="-139566" defTabSz="265175">
              <a:spcBef>
                <a:spcPts val="0"/>
              </a:spcBef>
              <a:buFontTx/>
              <a:buChar char="•"/>
              <a:defRPr sz="1160">
                <a:latin typeface="Times New Roman"/>
                <a:ea typeface="Times New Roman"/>
                <a:cs typeface="Times New Roman"/>
                <a:sym typeface="Times New Roman"/>
              </a:defRPr>
            </a:pPr>
            <a:r>
              <a:t>players of the computer game Civilization are profoundly suspicious of Allen: they have seen the technology tree develop otherwise…</a:t>
            </a:r>
          </a:p>
        </p:txBody>
      </p:sp>
      <p:sp>
        <p:nvSpPr>
          <p:cNvPr id="149"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150" name="10:30-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10:30-10:50</a:t>
            </a:r>
          </a:p>
        </p:txBody>
      </p:sp>
      <p:pic>
        <p:nvPicPr>
          <p:cNvPr id="151" name="Screen Shot 2020-02-18 at 9.00.59 AM.png" descr="Screen Shot 2020-02-18 at 9.00.59 AM.png"/>
          <p:cNvPicPr>
            <a:picLocks noChangeAspect="0"/>
          </p:cNvPicPr>
          <p:nvPr/>
        </p:nvPicPr>
        <p:blipFill>
          <a:blip r:embed="rId2">
            <a:extLst/>
          </a:blip>
          <a:stretch>
            <a:fillRect/>
          </a:stretch>
        </p:blipFill>
        <p:spPr>
          <a:xfrm>
            <a:off x="277663" y="3552352"/>
            <a:ext cx="4152540" cy="2934809"/>
          </a:xfrm>
          <a:prstGeom prst="rect">
            <a:avLst/>
          </a:prstGeom>
          <a:ln w="12700">
            <a:miter lim="400000"/>
          </a:ln>
        </p:spPr>
      </p:pic>
      <p:pic>
        <p:nvPicPr>
          <p:cNvPr id="152" name="Image" descr="Image"/>
          <p:cNvPicPr>
            <a:picLocks noChangeAspect="0"/>
          </p:cNvPicPr>
          <p:nvPr/>
        </p:nvPicPr>
        <p:blipFill>
          <a:blip r:embed="rId3">
            <a:extLst/>
          </a:blip>
          <a:stretch>
            <a:fillRect/>
          </a:stretch>
        </p:blipFill>
        <p:spPr>
          <a:xfrm>
            <a:off x="4526447" y="3553646"/>
            <a:ext cx="4323717" cy="293351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Big Ideas: Lecture 9: Industrial Revolut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9: Industrial Revolution</a:t>
            </a:r>
          </a:p>
        </p:txBody>
      </p:sp>
      <p:sp>
        <p:nvSpPr>
          <p:cNvPr id="155" name="Takeaways from this lecture:…"/>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this lecture:</a:t>
            </a:r>
          </a:p>
          <a:p>
            <a:pPr marL="240631" indent="-240631">
              <a:spcBef>
                <a:spcPts val="1200"/>
              </a:spcBef>
              <a:buFontTx/>
              <a:defRPr sz="2400">
                <a:latin typeface="Times New Roman"/>
                <a:ea typeface="Times New Roman"/>
                <a:cs typeface="Times New Roman"/>
                <a:sym typeface="Times New Roman"/>
              </a:defRPr>
            </a:pPr>
            <a:r>
              <a:t>OK: What should the takeaways from this lecture be?</a:t>
            </a:r>
          </a:p>
        </p:txBody>
      </p:sp>
      <p:sp>
        <p:nvSpPr>
          <p:cNvPr id="156" name="10:50-10: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10:50-10:55</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Preview of Lecture 10: Industrial Revolutions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Preview of Lecture 10: Industrial Revolutions II</a:t>
            </a:r>
          </a:p>
        </p:txBody>
      </p:sp>
      <p:sp>
        <p:nvSpPr>
          <p:cNvPr id="159" name="What I hope we will cover:…"/>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What I hope we will cover:</a:t>
            </a:r>
          </a:p>
          <a:p>
            <a:pPr marL="240631" indent="-240631">
              <a:spcBef>
                <a:spcPts val="1200"/>
              </a:spcBef>
              <a:buFontTx/>
              <a:defRPr sz="2400">
                <a:latin typeface="Times New Roman"/>
                <a:ea typeface="Times New Roman"/>
                <a:cs typeface="Times New Roman"/>
                <a:sym typeface="Times New Roman"/>
              </a:defRPr>
            </a:pPr>
            <a:r>
              <a:t>SCIENCE!</a:t>
            </a:r>
          </a:p>
          <a:p>
            <a:pPr marL="240631" indent="-240631">
              <a:spcBef>
                <a:spcPts val="1200"/>
              </a:spcBef>
              <a:buFontTx/>
              <a:defRPr sz="2400">
                <a:latin typeface="Times New Roman"/>
                <a:ea typeface="Times New Roman"/>
                <a:cs typeface="Times New Roman"/>
                <a:sym typeface="Times New Roman"/>
              </a:defRPr>
            </a:pPr>
            <a:r>
              <a:t>Class and political economy</a:t>
            </a:r>
          </a:p>
        </p:txBody>
      </p:sp>
      <p:sp>
        <p:nvSpPr>
          <p:cNvPr id="160" name="10:55-11: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10:55-11:00</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Catch Our Breath…"/>
          <p:cNvSpPr txBox="1"/>
          <p:nvPr>
            <p:ph type="title"/>
          </p:nvPr>
        </p:nvSpPr>
        <p:spPr>
          <a:xfrm>
            <a:off x="276457" y="-1"/>
            <a:ext cx="8572501" cy="1270001"/>
          </a:xfrm>
          <a:prstGeom prst="rect">
            <a:avLst/>
          </a:prstGeom>
        </p:spPr>
        <p:txBody>
          <a:bodyPr/>
          <a:lstStyle/>
          <a:p>
            <a:pPr/>
            <a:r>
              <a:t>Catch Our Breath…</a:t>
            </a:r>
          </a:p>
        </p:txBody>
      </p:sp>
      <p:sp>
        <p:nvSpPr>
          <p:cNvPr id="163"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64"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65"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Notes"/>
          <p:cNvSpPr txBox="1"/>
          <p:nvPr>
            <p:ph type="title"/>
          </p:nvPr>
        </p:nvSpPr>
        <p:spPr>
          <a:xfrm>
            <a:off x="276457" y="-1"/>
            <a:ext cx="8572501" cy="1270001"/>
          </a:xfrm>
          <a:prstGeom prst="rect">
            <a:avLst/>
          </a:prstGeom>
        </p:spPr>
        <p:txBody>
          <a:bodyPr/>
          <a:lstStyle/>
          <a:p>
            <a:pPr/>
            <a:r>
              <a:t>Notes</a:t>
            </a:r>
          </a:p>
        </p:txBody>
      </p:sp>
      <p:sp>
        <p:nvSpPr>
          <p:cNvPr id="168"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169"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70"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 name="Big Ideas: Lecture 8: Commercial Revolution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8: Commercial Revolutions</a:t>
            </a:r>
          </a:p>
        </p:txBody>
      </p:sp>
      <p:sp>
        <p:nvSpPr>
          <p:cNvPr id="44" name="Takeaways from last lecture:…"/>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420623">
              <a:spcBef>
                <a:spcPts val="1100"/>
              </a:spcBef>
              <a:buSzTx/>
              <a:buFontTx/>
              <a:buNone/>
              <a:defRPr sz="2208">
                <a:latin typeface="+mj-lt"/>
                <a:ea typeface="+mj-ea"/>
                <a:cs typeface="+mj-cs"/>
                <a:sym typeface="Helvetica"/>
              </a:defRPr>
            </a:pPr>
            <a:r>
              <a:rPr b="1"/>
              <a:t>Takeaways from last lecture:</a:t>
            </a:r>
          </a:p>
          <a:p>
            <a:pPr marL="221381" indent="-221381" defTabSz="420623">
              <a:spcBef>
                <a:spcPts val="1100"/>
              </a:spcBef>
              <a:buFontTx/>
              <a:defRPr sz="2208">
                <a:latin typeface="Times New Roman"/>
                <a:ea typeface="Times New Roman"/>
                <a:cs typeface="Times New Roman"/>
                <a:sym typeface="Times New Roman"/>
              </a:defRPr>
            </a:pPr>
            <a:r>
              <a:t>Exploration &amp; conquest</a:t>
            </a:r>
          </a:p>
          <a:p>
            <a:pPr lvl="1" marL="571901" indent="-221381" defTabSz="420623">
              <a:spcBef>
                <a:spcPts val="1100"/>
              </a:spcBef>
              <a:buFontTx/>
              <a:buChar char="•"/>
              <a:defRPr sz="2208">
                <a:latin typeface="Times New Roman"/>
                <a:ea typeface="Times New Roman"/>
                <a:cs typeface="Times New Roman"/>
                <a:sym typeface="Times New Roman"/>
              </a:defRPr>
            </a:pPr>
            <a:r>
              <a:t>More resources for Europe due to Empire</a:t>
            </a:r>
          </a:p>
          <a:p>
            <a:pPr lvl="2" marL="922421" indent="-221381" defTabSz="420623">
              <a:spcBef>
                <a:spcPts val="1100"/>
              </a:spcBef>
              <a:buFontTx/>
              <a:defRPr sz="2208">
                <a:latin typeface="Times New Roman"/>
                <a:ea typeface="Times New Roman"/>
                <a:cs typeface="Times New Roman"/>
                <a:sym typeface="Times New Roman"/>
              </a:defRPr>
            </a:pPr>
            <a:r>
              <a:t>Calories—sugar; Atlantic slave trade, underdevelopment of Africa</a:t>
            </a:r>
          </a:p>
          <a:p>
            <a:pPr lvl="2" marL="922421" indent="-221381" defTabSz="420623">
              <a:spcBef>
                <a:spcPts val="1100"/>
              </a:spcBef>
              <a:buFontTx/>
              <a:defRPr sz="2208">
                <a:latin typeface="Times New Roman"/>
                <a:ea typeface="Times New Roman"/>
                <a:cs typeface="Times New Roman"/>
                <a:sym typeface="Times New Roman"/>
              </a:defRPr>
            </a:pPr>
            <a:r>
              <a:t>Silver: Europe then buys stuff from the rest of Europe</a:t>
            </a:r>
          </a:p>
          <a:p>
            <a:pPr marL="221381" indent="-221381" defTabSz="420623">
              <a:spcBef>
                <a:spcPts val="1100"/>
              </a:spcBef>
              <a:buFontTx/>
              <a:defRPr sz="2208">
                <a:latin typeface="Times New Roman"/>
                <a:ea typeface="Times New Roman"/>
                <a:cs typeface="Times New Roman"/>
                <a:sym typeface="Times New Roman"/>
              </a:defRPr>
            </a:pPr>
            <a:r>
              <a:t>Poor world means… calorie shortage</a:t>
            </a:r>
          </a:p>
          <a:p>
            <a:pPr marL="221381" indent="-221381" defTabSz="420623">
              <a:spcBef>
                <a:spcPts val="1100"/>
              </a:spcBef>
              <a:buFontTx/>
              <a:defRPr sz="2208">
                <a:latin typeface="Times New Roman"/>
                <a:ea typeface="Times New Roman"/>
                <a:cs typeface="Times New Roman"/>
                <a:sym typeface="Times New Roman"/>
              </a:defRPr>
            </a:pPr>
            <a:r>
              <a:t>“Commercial society”: luxury products &amp; power centralization (gunpowder empires)</a:t>
            </a:r>
          </a:p>
          <a:p>
            <a:pPr marL="221381" indent="-221381" defTabSz="420623">
              <a:spcBef>
                <a:spcPts val="1100"/>
              </a:spcBef>
              <a:buFontTx/>
              <a:defRPr sz="2208">
                <a:latin typeface="Times New Roman"/>
                <a:ea typeface="Times New Roman"/>
                <a:cs typeface="Times New Roman"/>
                <a:sym typeface="Times New Roman"/>
              </a:defRPr>
            </a:pPr>
            <a:r>
              <a:t>Adam Smith’s view of his world…</a:t>
            </a:r>
          </a:p>
          <a:p>
            <a:pPr marL="221381" indent="-221381" defTabSz="420623">
              <a:spcBef>
                <a:spcPts val="1100"/>
              </a:spcBef>
              <a:buFontTx/>
              <a:defRPr sz="2208">
                <a:latin typeface="Times New Roman"/>
                <a:ea typeface="Times New Roman"/>
                <a:cs typeface="Times New Roman"/>
                <a:sym typeface="Times New Roman"/>
              </a:defRPr>
            </a:pPr>
            <a:r>
              <a:t>Columbian Exhange has benefits, big benefits, worldwide (save for west Africa &amp; Africans, who really get the shaft here)</a:t>
            </a:r>
          </a:p>
        </p:txBody>
      </p:sp>
      <p:sp>
        <p:nvSpPr>
          <p:cNvPr id="45" name="9:42-9:48"/>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9:42-9:48</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Reviews…"/>
          <p:cNvSpPr txBox="1"/>
          <p:nvPr>
            <p:ph type="title"/>
          </p:nvPr>
        </p:nvSpPr>
        <p:spPr>
          <a:xfrm>
            <a:off x="276457" y="-1"/>
            <a:ext cx="8572501" cy="1270001"/>
          </a:xfrm>
          <a:prstGeom prst="rect">
            <a:avLst/>
          </a:prstGeom>
        </p:spPr>
        <p:txBody>
          <a:bodyPr/>
          <a:lstStyle/>
          <a:p>
            <a:pPr/>
            <a:r>
              <a:t>Reviews…</a:t>
            </a:r>
          </a:p>
        </p:txBody>
      </p:sp>
      <p:sp>
        <p:nvSpPr>
          <p:cNvPr id="173"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174"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75"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Exploration and Conquest and Market Extension:…"/>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Exploration and Conquest and Market Extension:</a:t>
            </a:r>
          </a:p>
          <a:p>
            <a:pPr marL="240631" indent="-240631">
              <a:spcBef>
                <a:spcPts val="0"/>
              </a:spcBef>
              <a:buFontTx/>
              <a:defRPr sz="2000">
                <a:latin typeface="Times New Roman"/>
                <a:ea typeface="Times New Roman"/>
                <a:cs typeface="Times New Roman"/>
                <a:sym typeface="Times New Roman"/>
              </a:defRPr>
            </a:pPr>
            <a:r>
              <a:rPr b="1"/>
              <a:t>Zheng He: </a:t>
            </a:r>
            <a:r>
              <a:t>1405-33: 7 expeditions—300 ships ??, 30,000 crew??, as far as Malindi. 400 feet long??:</a:t>
            </a:r>
          </a:p>
          <a:p>
            <a:pPr lvl="1" marL="621631" indent="-240631">
              <a:spcBef>
                <a:spcPts val="0"/>
              </a:spcBef>
              <a:buFontTx/>
              <a:buChar char="•"/>
              <a:defRPr sz="2000">
                <a:latin typeface="Times New Roman"/>
                <a:ea typeface="Times New Roman"/>
                <a:cs typeface="Times New Roman"/>
                <a:sym typeface="Times New Roman"/>
              </a:defRPr>
            </a:pPr>
            <a:r>
              <a:t>“We have traversed more than 100,000 li of immense water spaces and have beheld in the ocean huge waves like mountains rising in the sky, and we have set eyes on barbarian regions far away hidden in a blue transparency of light vapors, while our sails, loftily unfurled like clouds day and night, continued their course [as rapidly] as a star, traversing those savage waves as if we were treading a public thoroughfare…”, quoted in Louise Levathes (1996): </a:t>
            </a:r>
            <a:r>
              <a:rPr i="1"/>
              <a:t>When China Ruled the Seas: The Treasure Fleet of the Dragon Throne, 1405–1433</a:t>
            </a:r>
            <a:endParaRPr i="1"/>
          </a:p>
          <a:p>
            <a:pPr marL="240631" indent="-240631">
              <a:spcBef>
                <a:spcPts val="0"/>
              </a:spcBef>
              <a:buFontTx/>
              <a:defRPr b="1" sz="2000">
                <a:latin typeface="Times New Roman"/>
                <a:ea typeface="Times New Roman"/>
                <a:cs typeface="Times New Roman"/>
                <a:sym typeface="Times New Roman"/>
              </a:defRPr>
            </a:pPr>
            <a:r>
              <a:t>Bartolomeu Dias: </a:t>
            </a:r>
            <a:r>
              <a:rPr b="0"/>
              <a:t>1487-8: 3 ships, rounded the Cape of Good Hope at the southern tip of Africa. 80 feet long, 30 men/ship</a:t>
            </a:r>
            <a:endParaRPr b="0"/>
          </a:p>
          <a:p>
            <a:pPr marL="240631" indent="-240631">
              <a:spcBef>
                <a:spcPts val="0"/>
              </a:spcBef>
              <a:buFontTx/>
              <a:defRPr b="1" sz="2000">
                <a:latin typeface="Times New Roman"/>
                <a:ea typeface="Times New Roman"/>
                <a:cs typeface="Times New Roman"/>
                <a:sym typeface="Times New Roman"/>
              </a:defRPr>
            </a:pPr>
            <a:r>
              <a:t>Cristoforo Colombo</a:t>
            </a:r>
            <a:r>
              <a:rPr b="0"/>
              <a:t>: 1492: 3 ships, 90 men.</a:t>
            </a:r>
            <a:endParaRPr b="0"/>
          </a:p>
          <a:p>
            <a:pPr marL="240631" indent="-240631">
              <a:spcBef>
                <a:spcPts val="0"/>
              </a:spcBef>
              <a:buFontTx/>
              <a:defRPr b="1" sz="2000">
                <a:latin typeface="Times New Roman"/>
                <a:ea typeface="Times New Roman"/>
                <a:cs typeface="Times New Roman"/>
                <a:sym typeface="Times New Roman"/>
              </a:defRPr>
            </a:pPr>
            <a:r>
              <a:t>Vasco da Gama</a:t>
            </a:r>
            <a:r>
              <a:rPr b="0"/>
              <a:t>: 1498: 4 ships, 170 men to India and back</a:t>
            </a:r>
          </a:p>
        </p:txBody>
      </p:sp>
      <p:sp>
        <p:nvSpPr>
          <p:cNvPr id="178" name="Review: Commercial Revolutions"/>
          <p:cNvSpPr txBox="1"/>
          <p:nvPr>
            <p:ph type="title" idx="4294967295"/>
          </p:nvPr>
        </p:nvSpPr>
        <p:spPr>
          <a:xfrm>
            <a:off x="277663" y="-1"/>
            <a:ext cx="8572501" cy="1270001"/>
          </a:xfrm>
          <a:prstGeom prst="rect">
            <a:avLst/>
          </a:prstGeom>
        </p:spPr>
        <p:txBody>
          <a:bodyPr>
            <a:normAutofit fontScale="100000" lnSpcReduction="0"/>
          </a:bodyPr>
          <a:lstStyle>
            <a:lvl1pPr defTabSz="320039">
              <a:defRPr sz="4200">
                <a:latin typeface="+mj-lt"/>
                <a:ea typeface="+mj-ea"/>
                <a:cs typeface="+mj-cs"/>
                <a:sym typeface="Helvetica"/>
              </a:defRPr>
            </a:lvl1pPr>
          </a:lstStyle>
          <a:p>
            <a:pPr/>
            <a:r>
              <a:t>Review: Commercial Revolutions</a:t>
            </a:r>
          </a:p>
        </p:txBody>
      </p:sp>
      <p:sp>
        <p:nvSpPr>
          <p:cNvPr id="179"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The Columbian Exchange…"/>
          <p:cNvSpPr txBox="1"/>
          <p:nvPr>
            <p:ph type="body" sz="half" idx="4294967295"/>
          </p:nvPr>
        </p:nvSpPr>
        <p:spPr>
          <a:xfrm>
            <a:off x="277663" y="1270000"/>
            <a:ext cx="4699001" cy="5080000"/>
          </a:xfrm>
          <a:prstGeom prst="rect">
            <a:avLst/>
          </a:prstGeom>
        </p:spPr>
        <p:txBody>
          <a:bodyPr>
            <a:normAutofit fontScale="100000" lnSpcReduction="0"/>
          </a:bodyPr>
          <a:lstStyle/>
          <a:p>
            <a:pPr marL="0" indent="0" defTabSz="292607">
              <a:spcBef>
                <a:spcPts val="0"/>
              </a:spcBef>
              <a:buSzTx/>
              <a:buFontTx/>
              <a:buNone/>
              <a:defRPr b="1" sz="1536">
                <a:latin typeface="+mj-lt"/>
                <a:ea typeface="+mj-ea"/>
                <a:cs typeface="+mj-cs"/>
                <a:sym typeface="Helvetica"/>
              </a:defRPr>
            </a:pPr>
            <a:r>
              <a:t>The Columbian Exchange</a:t>
            </a:r>
          </a:p>
          <a:p>
            <a:pPr marL="154004" indent="-154004" defTabSz="292607">
              <a:spcBef>
                <a:spcPts val="0"/>
              </a:spcBef>
              <a:buFontTx/>
              <a:defRPr sz="1279">
                <a:latin typeface="Times New Roman"/>
                <a:ea typeface="Times New Roman"/>
                <a:cs typeface="Times New Roman"/>
                <a:sym typeface="Times New Roman"/>
              </a:defRPr>
            </a:pPr>
            <a:r>
              <a:rPr b="1"/>
              <a:t>Corn, the potato, chocolate, &amp;c.: </a:t>
            </a:r>
            <a:r>
              <a:t>substantial boost to calories</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marL="154004" indent="-154004" defTabSz="292607">
              <a:spcBef>
                <a:spcPts val="0"/>
              </a:spcBef>
              <a:buFontTx/>
              <a:defRPr sz="1279">
                <a:latin typeface="Times New Roman"/>
                <a:ea typeface="Times New Roman"/>
                <a:cs typeface="Times New Roman"/>
                <a:sym typeface="Times New Roman"/>
              </a:defRPr>
            </a:pPr>
            <a:r>
              <a:t>But one-sided: Europe gains empire and resources wherever its ships can sail and cannon can shoot</a:t>
            </a:r>
          </a:p>
          <a:p>
            <a:pPr marL="154004" indent="-154004" defTabSz="292607">
              <a:spcBef>
                <a:spcPts val="0"/>
              </a:spcBef>
              <a:buFontTx/>
              <a:defRPr sz="1279">
                <a:latin typeface="Times New Roman"/>
                <a:ea typeface="Times New Roman"/>
                <a:cs typeface="Times New Roman"/>
                <a:sym typeface="Times New Roman"/>
              </a:defRPr>
            </a:pPr>
            <a:r>
              <a:t>Sugar islands and the slave trade</a:t>
            </a:r>
          </a:p>
          <a:p>
            <a:pPr lvl="1" marL="397844" indent="-154004" defTabSz="292607">
              <a:spcBef>
                <a:spcPts val="0"/>
              </a:spcBef>
              <a:buFontTx/>
              <a:buChar char="•"/>
              <a:defRPr sz="1279">
                <a:latin typeface="Times New Roman"/>
                <a:ea typeface="Times New Roman"/>
                <a:cs typeface="Times New Roman"/>
                <a:sym typeface="Times New Roman"/>
              </a:defRPr>
            </a:pPr>
            <a:r>
              <a:t>400 calories per Briton per day by 1750?</a:t>
            </a:r>
          </a:p>
          <a:p>
            <a:pPr lvl="1" marL="397844" indent="-154004" defTabSz="292607">
              <a:spcBef>
                <a:spcPts val="0"/>
              </a:spcBef>
              <a:buFontTx/>
              <a:buChar char="•"/>
              <a:defRPr sz="1279">
                <a:latin typeface="Times New Roman"/>
                <a:ea typeface="Times New Roman"/>
                <a:cs typeface="Times New Roman"/>
                <a:sym typeface="Times New Roman"/>
              </a:defRPr>
            </a:pPr>
            <a:r>
              <a:t>The underdevelopment of Africa</a:t>
            </a:r>
          </a:p>
          <a:p>
            <a:pPr lvl="2" marL="641684" indent="-154004" defTabSz="292607">
              <a:spcBef>
                <a:spcPts val="0"/>
              </a:spcBef>
              <a:buFontTx/>
              <a:defRPr sz="1279">
                <a:latin typeface="Times New Roman"/>
                <a:ea typeface="Times New Roman"/>
                <a:cs typeface="Times New Roman"/>
                <a:sym typeface="Times New Roman"/>
              </a:defRPr>
            </a:pPr>
            <a:r>
              <a:t>12.5 million Atlantic African slave trade</a:t>
            </a:r>
          </a:p>
          <a:p>
            <a:pPr lvl="2" marL="641684" indent="-154004" defTabSz="292607">
              <a:spcBef>
                <a:spcPts val="0"/>
              </a:spcBef>
              <a:buFontTx/>
              <a:defRPr sz="1279">
                <a:latin typeface="Times New Roman"/>
                <a:ea typeface="Times New Roman"/>
                <a:cs typeface="Times New Roman"/>
                <a:sym typeface="Times New Roman"/>
              </a:defRPr>
            </a:pPr>
            <a:r>
              <a:t>(2 million Mediterranean, 4 million Black Sea, 1 million Viking, 17 million Indian Ocean, 30 million Graeco-Roman)</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The East Indies</a:t>
            </a:r>
          </a:p>
          <a:p>
            <a:pPr marL="154004" indent="-154004" defTabSz="292607">
              <a:spcBef>
                <a:spcPts val="0"/>
              </a:spcBef>
              <a:buFontTx/>
              <a:defRPr sz="1279">
                <a:latin typeface="Times New Roman"/>
                <a:ea typeface="Times New Roman"/>
                <a:cs typeface="Times New Roman"/>
                <a:sym typeface="Times New Roman"/>
              </a:defRPr>
            </a:pPr>
            <a:r>
              <a:rPr b="1"/>
              <a:t>Spices—later silks, porcelain, cottons: </a:t>
            </a:r>
            <a:r>
              <a:t>80% fall in real price</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lvl="1" marL="397844" indent="-154004" defTabSz="292607">
              <a:spcBef>
                <a:spcPts val="0"/>
              </a:spcBef>
              <a:buFontTx/>
              <a:buChar char="•"/>
              <a:defRPr sz="1279">
                <a:latin typeface="Times New Roman"/>
                <a:ea typeface="Times New Roman"/>
                <a:cs typeface="Times New Roman"/>
                <a:sym typeface="Times New Roman"/>
              </a:defRPr>
            </a:pPr>
            <a:r>
              <a:t>But benefits one-sided: disassembling a mountain of silver in Peru in order to import luxuries from China, India, Malaysia, and Indonesia…</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Political Economy</a:t>
            </a:r>
          </a:p>
          <a:p>
            <a:pPr marL="154004" indent="-154004" defTabSz="292607">
              <a:spcBef>
                <a:spcPts val="0"/>
              </a:spcBef>
              <a:buFontTx/>
              <a:defRPr sz="1279">
                <a:latin typeface="Times New Roman"/>
                <a:ea typeface="Times New Roman"/>
                <a:cs typeface="Times New Roman"/>
                <a:sym typeface="Times New Roman"/>
              </a:defRPr>
            </a:pPr>
            <a:r>
              <a:rPr b="1"/>
              <a:t>The merchants of Bristol, the nabobs, the King of Spain: </a:t>
            </a:r>
            <a:r>
              <a:t>New wealth to add in to the scales…</a:t>
            </a:r>
          </a:p>
          <a:p>
            <a:pPr marL="154004" indent="-154004" defTabSz="292607">
              <a:spcBef>
                <a:spcPts val="0"/>
              </a:spcBef>
              <a:buFontTx/>
              <a:defRPr sz="1279">
                <a:latin typeface="Times New Roman"/>
                <a:ea typeface="Times New Roman"/>
                <a:cs typeface="Times New Roman"/>
                <a:sym typeface="Times New Roman"/>
              </a:defRPr>
            </a:pPr>
            <a:r>
              <a:t>Inflation</a:t>
            </a:r>
          </a:p>
        </p:txBody>
      </p:sp>
      <p:sp>
        <p:nvSpPr>
          <p:cNvPr id="182" name="Resources! And Political Economy!"/>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solidFill>
                  <a:srgbClr val="000080"/>
                </a:solidFill>
                <a:latin typeface="+mj-lt"/>
                <a:ea typeface="+mj-ea"/>
                <a:cs typeface="+mj-cs"/>
                <a:sym typeface="Helvetica"/>
              </a:defRPr>
            </a:lvl1pPr>
          </a:lstStyle>
          <a:p>
            <a:pPr/>
            <a:r>
              <a:t>Resources! And Political Economy!</a:t>
            </a:r>
          </a:p>
        </p:txBody>
      </p:sp>
      <p:sp>
        <p:nvSpPr>
          <p:cNvPr id="183" name="“The Advanced West”"/>
          <p:cNvSpPr txBox="1"/>
          <p:nvPr/>
        </p:nvSpPr>
        <p:spPr>
          <a:xfrm>
            <a:off x="5300293" y="1055718"/>
            <a:ext cx="4699001"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Advanced West”</a:t>
            </a:r>
          </a:p>
        </p:txBody>
      </p:sp>
      <p:sp>
        <p:nvSpPr>
          <p:cNvPr id="184" name="The World"/>
          <p:cNvSpPr txBox="1"/>
          <p:nvPr/>
        </p:nvSpPr>
        <p:spPr>
          <a:xfrm>
            <a:off x="6190262" y="3973019"/>
            <a:ext cx="1901295"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World</a:t>
            </a:r>
          </a:p>
        </p:txBody>
      </p:sp>
      <p:sp>
        <p:nvSpPr>
          <p:cNvPr id="185"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pic>
        <p:nvPicPr>
          <p:cNvPr id="186" name="Screen Shot 2020-02-18 at 7.53.20 AM.png" descr="Screen Shot 2020-02-18 at 7.53.20 AM.png"/>
          <p:cNvPicPr>
            <a:picLocks noChangeAspect="1"/>
          </p:cNvPicPr>
          <p:nvPr/>
        </p:nvPicPr>
        <p:blipFill>
          <a:blip r:embed="rId2">
            <a:extLst/>
          </a:blip>
          <a:stretch>
            <a:fillRect/>
          </a:stretch>
        </p:blipFill>
        <p:spPr>
          <a:xfrm>
            <a:off x="5842363" y="4488788"/>
            <a:ext cx="2537068" cy="2173144"/>
          </a:xfrm>
          <a:prstGeom prst="rect">
            <a:avLst/>
          </a:prstGeom>
          <a:ln w="12700">
            <a:miter lim="400000"/>
          </a:ln>
        </p:spPr>
      </p:pic>
      <p:pic>
        <p:nvPicPr>
          <p:cNvPr id="187" name="Screen Shot 2020-02-18 at 6.42.49 AM.png" descr="Screen Shot 2020-02-18 at 6.42.49 AM.png"/>
          <p:cNvPicPr>
            <a:picLocks noChangeAspect="1"/>
          </p:cNvPicPr>
          <p:nvPr/>
        </p:nvPicPr>
        <p:blipFill>
          <a:blip r:embed="rId3">
            <a:extLst/>
          </a:blip>
          <a:stretch>
            <a:fillRect/>
          </a:stretch>
        </p:blipFill>
        <p:spPr>
          <a:xfrm>
            <a:off x="5235482" y="1455317"/>
            <a:ext cx="3614682" cy="2251769"/>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190" name="9c960521296242548b-4_pdf-3.jpg" descr="9c960521296242548b-4_pdf-3.jpg"/>
          <p:cNvPicPr>
            <a:picLocks noChangeAspect="1"/>
          </p:cNvPicPr>
          <p:nvPr/>
        </p:nvPicPr>
        <p:blipFill>
          <a:blip r:embed="rId2">
            <a:extLst/>
          </a:blip>
          <a:stretch>
            <a:fillRect/>
          </a:stretch>
        </p:blipFill>
        <p:spPr>
          <a:xfrm>
            <a:off x="1104624" y="1417637"/>
            <a:ext cx="6424613" cy="5268913"/>
          </a:xfrm>
          <a:prstGeom prst="rect">
            <a:avLst/>
          </a:prstGeom>
          <a:ln w="12700">
            <a:miter lim="400000"/>
          </a:ln>
        </p:spPr>
      </p:pic>
      <p:sp>
        <p:nvSpPr>
          <p:cNvPr id="191"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194" name="9c960521296242548b-4_pdf-4.jpg" descr="9c960521296242548b-4_pdf-4.jpg"/>
          <p:cNvPicPr>
            <a:picLocks noChangeAspect="1"/>
          </p:cNvPicPr>
          <p:nvPr/>
        </p:nvPicPr>
        <p:blipFill>
          <a:blip r:embed="rId2">
            <a:extLst/>
          </a:blip>
          <a:stretch>
            <a:fillRect/>
          </a:stretch>
        </p:blipFill>
        <p:spPr>
          <a:xfrm>
            <a:off x="1571921" y="1792287"/>
            <a:ext cx="5662614" cy="5065713"/>
          </a:xfrm>
          <a:prstGeom prst="rect">
            <a:avLst/>
          </a:prstGeom>
          <a:ln w="12700">
            <a:miter lim="400000"/>
          </a:ln>
        </p:spPr>
      </p:pic>
      <p:sp>
        <p:nvSpPr>
          <p:cNvPr id="195"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Establishing an Effective Monopoly of Violence: Wars of the Ros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Establishing an Effective Monopoly of Violence: Wars of the Roses</a:t>
            </a:r>
          </a:p>
        </p:txBody>
      </p:sp>
      <p:sp>
        <p:nvSpPr>
          <p:cNvPr id="198"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99" name="Image" descr="Image"/>
          <p:cNvPicPr>
            <a:picLocks noChangeAspect="1"/>
          </p:cNvPicPr>
          <p:nvPr/>
        </p:nvPicPr>
        <p:blipFill>
          <a:blip r:embed="rId2">
            <a:extLst/>
          </a:blip>
          <a:stretch>
            <a:fillRect/>
          </a:stretch>
        </p:blipFill>
        <p:spPr>
          <a:xfrm>
            <a:off x="2601763" y="1270000"/>
            <a:ext cx="6248401" cy="4089400"/>
          </a:xfrm>
          <a:prstGeom prst="rect">
            <a:avLst/>
          </a:prstGeom>
          <a:ln w="12700">
            <a:miter lim="400000"/>
          </a:ln>
        </p:spPr>
      </p:pic>
      <p:sp>
        <p:nvSpPr>
          <p:cNvPr id="200"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Establishing an Effective Monopoly of Violence: Implications of the Treason of the Stanleys"/>
          <p:cNvSpPr txBox="1"/>
          <p:nvPr>
            <p:ph type="title" idx="4294967295"/>
          </p:nvPr>
        </p:nvSpPr>
        <p:spPr>
          <a:xfrm>
            <a:off x="277663" y="-1"/>
            <a:ext cx="8572501" cy="1270001"/>
          </a:xfrm>
          <a:prstGeom prst="rect">
            <a:avLst/>
          </a:prstGeom>
        </p:spPr>
        <p:txBody>
          <a:bodyPr>
            <a:normAutofit fontScale="100000" lnSpcReduction="0"/>
          </a:bodyPr>
          <a:lstStyle>
            <a:lvl1pPr defTabSz="219455">
              <a:defRPr sz="2880">
                <a:solidFill>
                  <a:srgbClr val="008000"/>
                </a:solidFill>
              </a:defRPr>
            </a:lvl1pPr>
          </a:lstStyle>
          <a:p>
            <a:pPr/>
            <a:r>
              <a:t>Establishing an Effective Monopoly of Violence: Implications of the Treason of the Stanleys</a:t>
            </a:r>
          </a:p>
        </p:txBody>
      </p:sp>
      <p:sp>
        <p:nvSpPr>
          <p:cNvPr id="203"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04" name="Image" descr="Image"/>
          <p:cNvPicPr>
            <a:picLocks noChangeAspect="1"/>
          </p:cNvPicPr>
          <p:nvPr/>
        </p:nvPicPr>
        <p:blipFill>
          <a:blip r:embed="rId2">
            <a:extLst/>
          </a:blip>
          <a:stretch>
            <a:fillRect/>
          </a:stretch>
        </p:blipFill>
        <p:spPr>
          <a:xfrm>
            <a:off x="2887695" y="1270000"/>
            <a:ext cx="5962469" cy="5217160"/>
          </a:xfrm>
          <a:prstGeom prst="rect">
            <a:avLst/>
          </a:prstGeom>
          <a:ln w="12700">
            <a:miter lim="400000"/>
          </a:ln>
        </p:spPr>
      </p:pic>
      <p:sp>
        <p:nvSpPr>
          <p:cNvPr id="205"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Marcher Lords: Warwick the Kingmak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Marcher Lords: Warwick the Kingmaker</a:t>
            </a:r>
          </a:p>
        </p:txBody>
      </p:sp>
      <p:sp>
        <p:nvSpPr>
          <p:cNvPr id="208"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
        <p:nvSpPr>
          <p:cNvPr id="209" name="Adam Smith: “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
          <p:cNvSpPr txBox="1"/>
          <p:nvPr/>
        </p:nvSpPr>
        <p:spPr>
          <a:xfrm>
            <a:off x="277663" y="1270000"/>
            <a:ext cx="8572501" cy="5438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buSzPct val="100000"/>
              <a:buChar char="•"/>
              <a:defRPr sz="3600">
                <a:latin typeface="Times New Roman"/>
                <a:ea typeface="Times New Roman"/>
                <a:cs typeface="Times New Roman"/>
                <a:sym typeface="Times New Roman"/>
              </a:defRPr>
            </a:pPr>
            <a:r>
              <a:rPr b="1">
                <a:latin typeface="+mj-lt"/>
                <a:ea typeface="+mj-ea"/>
                <a:cs typeface="+mj-cs"/>
                <a:sym typeface="Helvetica"/>
              </a:rPr>
              <a:t>Adam Smith</a:t>
            </a:r>
            <a:r>
              <a:rPr b="1"/>
              <a:t>: “</a:t>
            </a:r>
            <a:r>
              <a:t>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Jeremiah Dittmar (2011): The Printing Press as an Agent of Change… II"/>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Jeremiah Dittmar (2011): The Printing Press as an Agent of Change… II</a:t>
            </a:r>
          </a:p>
        </p:txBody>
      </p:sp>
      <p:sp>
        <p:nvSpPr>
          <p:cNvPr id="212" name="Dittmar’s Test: Compare (especially over the period 1500– 1600) population growth of cities that did and did not adopt the printing press before 1500.…"/>
          <p:cNvSpPr txBox="1"/>
          <p:nvPr>
            <p:ph type="body" sz="quarter" idx="4294967295"/>
          </p:nvPr>
        </p:nvSpPr>
        <p:spPr>
          <a:xfrm>
            <a:off x="457200" y="1436687"/>
            <a:ext cx="8229600" cy="1286627"/>
          </a:xfrm>
          <a:prstGeom prst="rect">
            <a:avLst/>
          </a:prstGeom>
        </p:spPr>
        <p:txBody>
          <a:bodyPr>
            <a:normAutofit fontScale="100000" lnSpcReduction="0"/>
          </a:bodyPr>
          <a:lstStyle/>
          <a:p>
            <a:pPr marL="195452" indent="-195452" defTabSz="260604">
              <a:spcBef>
                <a:spcPts val="400"/>
              </a:spcBef>
              <a:defRPr sz="1824"/>
            </a:pPr>
            <a:r>
              <a:t>Dittmar’s Test: Compare (especially over the period 1500– 1600) population growth of cities that did and did not adopt the printing press before 1500.</a:t>
            </a:r>
          </a:p>
          <a:p>
            <a:pPr marL="195452" indent="-195452" defTabSz="260604">
              <a:spcBef>
                <a:spcPts val="400"/>
              </a:spcBef>
              <a:defRPr sz="1824"/>
            </a:pPr>
            <a:r>
              <a:t>Why are DIttmar’s IV estimates so big? 0.6 per century—a near doubling—as opposed to 0.2?</a:t>
            </a:r>
          </a:p>
        </p:txBody>
      </p:sp>
      <p:pic>
        <p:nvPicPr>
          <p:cNvPr id="213" name="delong_typepad_com_rr-earlymoderngrowth_pdf.png" descr="delong_typepad_com_rr-earlymoderngrowth_pdf.png"/>
          <p:cNvPicPr>
            <a:picLocks noChangeAspect="0"/>
          </p:cNvPicPr>
          <p:nvPr/>
        </p:nvPicPr>
        <p:blipFill>
          <a:blip r:embed="rId2">
            <a:extLst/>
          </a:blip>
          <a:stretch>
            <a:fillRect/>
          </a:stretch>
        </p:blipFill>
        <p:spPr>
          <a:xfrm>
            <a:off x="4566252" y="2723313"/>
            <a:ext cx="4120548" cy="3935754"/>
          </a:xfrm>
          <a:prstGeom prst="rect">
            <a:avLst/>
          </a:prstGeom>
          <a:ln w="12700">
            <a:miter lim="400000"/>
          </a:ln>
        </p:spPr>
      </p:pic>
      <p:pic>
        <p:nvPicPr>
          <p:cNvPr id="214" name="delong_typepad_com_rr-earlymoderngrowth_pdf.png" descr="delong_typepad_com_rr-earlymoderngrowth_pdf.png"/>
          <p:cNvPicPr>
            <a:picLocks noChangeAspect="0"/>
          </p:cNvPicPr>
          <p:nvPr/>
        </p:nvPicPr>
        <p:blipFill>
          <a:blip r:embed="rId3">
            <a:extLst/>
          </a:blip>
          <a:stretch>
            <a:fillRect/>
          </a:stretch>
        </p:blipFill>
        <p:spPr>
          <a:xfrm>
            <a:off x="457200" y="2723313"/>
            <a:ext cx="4120548" cy="3935755"/>
          </a:xfrm>
          <a:prstGeom prst="rect">
            <a:avLst/>
          </a:prstGeom>
          <a:ln w="12700">
            <a:miter lim="400000"/>
          </a:ln>
        </p:spPr>
      </p:pic>
      <p:sp>
        <p:nvSpPr>
          <p:cNvPr id="215"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DeLong and Shleifer 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a:t>
            </a:r>
          </a:p>
        </p:txBody>
      </p:sp>
      <p:sp>
        <p:nvSpPr>
          <p:cNvPr id="218" name="It’s a big deal…"/>
          <p:cNvSpPr txBox="1"/>
          <p:nvPr>
            <p:ph type="body" sz="quarter" idx="4294967295"/>
          </p:nvPr>
        </p:nvSpPr>
        <p:spPr>
          <a:xfrm>
            <a:off x="457200" y="1417637"/>
            <a:ext cx="8229600" cy="564781"/>
          </a:xfrm>
          <a:prstGeom prst="rect">
            <a:avLst/>
          </a:prstGeom>
        </p:spPr>
        <p:txBody>
          <a:bodyPr>
            <a:normAutofit fontScale="100000" lnSpcReduction="0"/>
          </a:bodyPr>
          <a:lstStyle>
            <a:lvl1pPr marL="329184" indent="-329184" defTabSz="438911">
              <a:defRPr sz="3072"/>
            </a:lvl1pPr>
          </a:lstStyle>
          <a:p>
            <a:pPr/>
            <a:r>
              <a:t>It’s a big deal…</a:t>
            </a:r>
          </a:p>
        </p:txBody>
      </p:sp>
      <p:pic>
        <p:nvPicPr>
          <p:cNvPr id="219" name="www_jstor_org_stable_pdf_725804_pdf_acceptTC_true.png" descr="www_jstor_org_stable_pdf_725804_pdf_acceptTC_true.png"/>
          <p:cNvPicPr>
            <a:picLocks noChangeAspect="0"/>
          </p:cNvPicPr>
          <p:nvPr/>
        </p:nvPicPr>
        <p:blipFill>
          <a:blip r:embed="rId2">
            <a:extLst/>
          </a:blip>
          <a:stretch>
            <a:fillRect/>
          </a:stretch>
        </p:blipFill>
        <p:spPr>
          <a:xfrm>
            <a:off x="457200" y="2102717"/>
            <a:ext cx="8229600" cy="4252573"/>
          </a:xfrm>
          <a:prstGeom prst="rect">
            <a:avLst/>
          </a:prstGeom>
          <a:ln w="12700">
            <a:miter lim="400000"/>
          </a:ln>
        </p:spPr>
      </p:pic>
      <p:sp>
        <p:nvSpPr>
          <p:cNvPr id="220"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 name="Preview of This Lecture 9: Industrial Revolutions 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Preview of This Lecture 9: Industrial Revolutions I</a:t>
            </a:r>
          </a:p>
        </p:txBody>
      </p:sp>
      <p:sp>
        <p:nvSpPr>
          <p:cNvPr id="48" name="What I hope we will cover:…"/>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What I hope we will cover:</a:t>
            </a:r>
          </a:p>
          <a:p>
            <a:pPr marL="240631" indent="-240631">
              <a:spcBef>
                <a:spcPts val="1200"/>
              </a:spcBef>
              <a:buFontTx/>
              <a:defRPr sz="2400">
                <a:latin typeface="Times New Roman"/>
                <a:ea typeface="Times New Roman"/>
                <a:cs typeface="Times New Roman"/>
                <a:sym typeface="Times New Roman"/>
              </a:defRPr>
            </a:pPr>
            <a:r>
              <a:t>Adam Smith had no clue of what was about to happen…,</a:t>
            </a:r>
          </a:p>
          <a:p>
            <a:pPr marL="240631" indent="-240631">
              <a:spcBef>
                <a:spcPts val="1200"/>
              </a:spcBef>
              <a:buFontTx/>
              <a:defRPr sz="2400">
                <a:latin typeface="Times New Roman"/>
                <a:ea typeface="Times New Roman"/>
                <a:cs typeface="Times New Roman"/>
                <a:sym typeface="Times New Roman"/>
              </a:defRPr>
            </a:pPr>
            <a:r>
              <a:t>Empire and commerce…</a:t>
            </a:r>
          </a:p>
          <a:p>
            <a:pPr marL="240631" indent="-240631">
              <a:spcBef>
                <a:spcPts val="1200"/>
              </a:spcBef>
              <a:buFontTx/>
              <a:defRPr sz="2400">
                <a:latin typeface="Times New Roman"/>
                <a:ea typeface="Times New Roman"/>
                <a:cs typeface="Times New Roman"/>
                <a:sym typeface="Times New Roman"/>
              </a:defRPr>
            </a:pPr>
            <a:r>
              <a:t>Coal…</a:t>
            </a:r>
          </a:p>
          <a:p>
            <a:pPr marL="240631" indent="-240631">
              <a:spcBef>
                <a:spcPts val="1200"/>
              </a:spcBef>
              <a:buFontTx/>
              <a:defRPr sz="2400">
                <a:latin typeface="Times New Roman"/>
                <a:ea typeface="Times New Roman"/>
                <a:cs typeface="Times New Roman"/>
                <a:sym typeface="Times New Roman"/>
              </a:defRPr>
            </a:pPr>
            <a:r>
              <a:t>“Institutions”</a:t>
            </a:r>
          </a:p>
          <a:p>
            <a:pPr marL="240631" indent="-240631">
              <a:spcBef>
                <a:spcPts val="1200"/>
              </a:spcBef>
              <a:buFontTx/>
              <a:defRPr sz="2400">
                <a:latin typeface="Times New Roman"/>
                <a:ea typeface="Times New Roman"/>
                <a:cs typeface="Times New Roman"/>
                <a:sym typeface="Times New Roman"/>
              </a:defRPr>
            </a:pPr>
            <a:r>
              <a:t>Science…</a:t>
            </a:r>
          </a:p>
        </p:txBody>
      </p:sp>
      <p:sp>
        <p:nvSpPr>
          <p:cNvPr id="49" name="9:48-9: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9:48-9:50</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DeLong and Shleifer II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III</a:t>
            </a:r>
          </a:p>
        </p:txBody>
      </p:sp>
      <p:sp>
        <p:nvSpPr>
          <p:cNvPr id="223" name="Northern Italy in 1500-1650 is “surprising” as absolutist then…"/>
          <p:cNvSpPr txBox="1"/>
          <p:nvPr>
            <p:ph type="body" sz="half" idx="4294967295"/>
          </p:nvPr>
        </p:nvSpPr>
        <p:spPr>
          <a:xfrm>
            <a:off x="457200" y="1417637"/>
            <a:ext cx="2596766" cy="5024406"/>
          </a:xfrm>
          <a:prstGeom prst="rect">
            <a:avLst/>
          </a:prstGeom>
        </p:spPr>
        <p:txBody>
          <a:bodyPr>
            <a:normAutofit fontScale="100000" lnSpcReduction="0"/>
          </a:bodyPr>
          <a:lstStyle/>
          <a:p>
            <a:pPr marL="188595" indent="-188595" defTabSz="251460">
              <a:spcBef>
                <a:spcPts val="400"/>
              </a:spcBef>
              <a:defRPr sz="1760"/>
            </a:pPr>
            <a:r>
              <a:t>Northern Italy in 1500-1650 is “surprising” as absolutist then</a:t>
            </a:r>
          </a:p>
          <a:p>
            <a:pPr marL="188595" indent="-188595" defTabSz="251460">
              <a:spcBef>
                <a:spcPts val="400"/>
              </a:spcBef>
              <a:defRPr sz="1760"/>
            </a:pPr>
            <a:r>
              <a:t>England 1650-1800 is “surprising” as non-absolutist then</a:t>
            </a:r>
          </a:p>
          <a:p>
            <a:pPr marL="188595" indent="-188595" defTabSz="251460">
              <a:spcBef>
                <a:spcPts val="400"/>
              </a:spcBef>
              <a:defRPr sz="1760"/>
            </a:pPr>
            <a:r>
              <a:t>WTF?! with the Italian urban boom 1050-1200</a:t>
            </a:r>
          </a:p>
          <a:p>
            <a:pPr marL="188595" indent="-188595" defTabSz="251460">
              <a:spcBef>
                <a:spcPts val="400"/>
              </a:spcBef>
              <a:defRPr sz="1760"/>
            </a:pPr>
            <a:r>
              <a:t>Econometric problems</a:t>
            </a:r>
          </a:p>
          <a:p>
            <a:pPr lvl="1" marL="440055" indent="-188595" defTabSz="251460">
              <a:spcBef>
                <a:spcPts val="400"/>
              </a:spcBef>
              <a:buChar char="•"/>
              <a:defRPr sz="1760"/>
            </a:pPr>
            <a:r>
              <a:t>Normal distribution—we have only 45 observations, and 30 degrees of freedom…</a:t>
            </a:r>
          </a:p>
          <a:p>
            <a:pPr lvl="1" marL="440055" indent="-188595" defTabSz="251460">
              <a:spcBef>
                <a:spcPts val="400"/>
              </a:spcBef>
              <a:buChar char="•"/>
              <a:defRPr sz="1760"/>
            </a:pPr>
            <a:r>
              <a:t>The file-drawer problem…</a:t>
            </a:r>
          </a:p>
        </p:txBody>
      </p:sp>
      <p:pic>
        <p:nvPicPr>
          <p:cNvPr id="224" name="delong_typepad_com_rr-earlymoderngrowth_pdf.png" descr="delong_typepad_com_rr-earlymoderngrowth_pdf.png"/>
          <p:cNvPicPr>
            <a:picLocks noChangeAspect="0"/>
          </p:cNvPicPr>
          <p:nvPr/>
        </p:nvPicPr>
        <p:blipFill>
          <a:blip r:embed="rId2">
            <a:extLst/>
          </a:blip>
          <a:stretch>
            <a:fillRect/>
          </a:stretch>
        </p:blipFill>
        <p:spPr>
          <a:xfrm>
            <a:off x="3053965" y="1417637"/>
            <a:ext cx="5632835" cy="5024406"/>
          </a:xfrm>
          <a:prstGeom prst="rect">
            <a:avLst/>
          </a:prstGeom>
          <a:ln w="12700">
            <a:miter lim="400000"/>
          </a:ln>
        </p:spPr>
      </p:pic>
      <p:sp>
        <p:nvSpPr>
          <p:cNvPr id="225"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Commercial Society” of the Eighteenth Century…"/>
          <p:cNvSpPr txBox="1"/>
          <p:nvPr>
            <p:ph type="body" sz="half" idx="4294967295"/>
          </p:nvPr>
        </p:nvSpPr>
        <p:spPr>
          <a:xfrm>
            <a:off x="277663" y="1267122"/>
            <a:ext cx="8572501" cy="2089923"/>
          </a:xfrm>
          <a:prstGeom prst="rect">
            <a:avLst/>
          </a:prstGeom>
        </p:spPr>
        <p:txBody>
          <a:bodyPr>
            <a:normAutofit fontScale="100000" lnSpcReduction="0"/>
          </a:bodyPr>
          <a:lstStyle/>
          <a:p>
            <a:pPr marL="0" indent="0" defTabSz="370331">
              <a:spcBef>
                <a:spcPts val="0"/>
              </a:spcBef>
              <a:buSzTx/>
              <a:buFontTx/>
              <a:buNone/>
              <a:defRPr b="1" sz="1944">
                <a:latin typeface="+mj-lt"/>
                <a:ea typeface="+mj-ea"/>
                <a:cs typeface="+mj-cs"/>
                <a:sym typeface="Helvetica"/>
              </a:defRPr>
            </a:pPr>
            <a:r>
              <a:t>“Commercial Society” of the Eighteenth Century</a:t>
            </a:r>
          </a:p>
          <a:p>
            <a:pPr marL="194911" indent="-194911" defTabSz="370331">
              <a:spcBef>
                <a:spcPts val="0"/>
              </a:spcBef>
              <a:buFontTx/>
              <a:defRPr sz="1620">
                <a:latin typeface="Times New Roman"/>
                <a:ea typeface="Times New Roman"/>
                <a:cs typeface="Times New Roman"/>
                <a:sym typeface="Times New Roman"/>
              </a:defRPr>
            </a:pPr>
            <a:r>
              <a:t>An extra 1500 years of invention and innovation, yes…</a:t>
            </a:r>
          </a:p>
          <a:p>
            <a:pPr lvl="1" marL="503521" indent="-194911" defTabSz="370331">
              <a:spcBef>
                <a:spcPts val="0"/>
              </a:spcBef>
              <a:buFontTx/>
              <a:buChar char="•"/>
              <a:defRPr sz="1620">
                <a:latin typeface="Times New Roman"/>
                <a:ea typeface="Times New Roman"/>
                <a:cs typeface="Times New Roman"/>
                <a:sym typeface="Times New Roman"/>
              </a:defRPr>
            </a:pPr>
            <a:r>
              <a:t>Scope of control…</a:t>
            </a:r>
          </a:p>
          <a:p>
            <a:pPr lvl="1" marL="503521" indent="-194911" defTabSz="370331">
              <a:spcBef>
                <a:spcPts val="0"/>
              </a:spcBef>
              <a:buFontTx/>
              <a:buChar char="•"/>
              <a:defRPr sz="1620">
                <a:latin typeface="Times New Roman"/>
                <a:ea typeface="Times New Roman"/>
                <a:cs typeface="Times New Roman"/>
                <a:sym typeface="Times New Roman"/>
              </a:defRPr>
            </a:pPr>
            <a:r>
              <a:t>Columbian Exchange…</a:t>
            </a:r>
          </a:p>
          <a:p>
            <a:pPr marL="194911" indent="-194911" defTabSz="370331">
              <a:spcBef>
                <a:spcPts val="0"/>
              </a:spcBef>
              <a:buFontTx/>
              <a:defRPr sz="1620">
                <a:latin typeface="Times New Roman"/>
                <a:ea typeface="Times New Roman"/>
                <a:cs typeface="Times New Roman"/>
                <a:sym typeface="Times New Roman"/>
              </a:defRPr>
            </a:pPr>
            <a:r>
              <a:t>But, otherwise, how different from Antonine Rome or Sung China or Abbasid Mesopotamia?</a:t>
            </a:r>
          </a:p>
          <a:p>
            <a:pPr lvl="1" marL="503521" indent="-194911" defTabSz="370331">
              <a:spcBef>
                <a:spcPts val="0"/>
              </a:spcBef>
              <a:buFontTx/>
              <a:buChar char="•"/>
              <a:defRPr sz="1620">
                <a:latin typeface="Times New Roman"/>
                <a:ea typeface="Times New Roman"/>
                <a:cs typeface="Times New Roman"/>
                <a:sym typeface="Times New Roman"/>
              </a:defRPr>
            </a:pPr>
            <a:r>
              <a:t>It did occur in Antonine Rome…</a:t>
            </a:r>
          </a:p>
          <a:p>
            <a:pPr lvl="1" marL="503521" indent="-194911" defTabSz="370331">
              <a:spcBef>
                <a:spcPts val="0"/>
              </a:spcBef>
              <a:buFontTx/>
              <a:buChar char="•"/>
              <a:defRPr sz="1620">
                <a:latin typeface="Times New Roman"/>
                <a:ea typeface="Times New Roman"/>
                <a:cs typeface="Times New Roman"/>
                <a:sym typeface="Times New Roman"/>
              </a:defRPr>
            </a:pPr>
            <a:r>
              <a:t>Temin: no industrial revolution…</a:t>
            </a:r>
          </a:p>
        </p:txBody>
      </p:sp>
      <p:sp>
        <p:nvSpPr>
          <p:cNvPr id="228"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229"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230" name="Screen Shot 2020-02-18 at 9.00.59 AM.png" descr="Screen Shot 2020-02-18 at 9.00.59 AM.png"/>
          <p:cNvPicPr>
            <a:picLocks noChangeAspect="1"/>
          </p:cNvPicPr>
          <p:nvPr/>
        </p:nvPicPr>
        <p:blipFill>
          <a:blip r:embed="rId2">
            <a:extLst/>
          </a:blip>
          <a:stretch>
            <a:fillRect/>
          </a:stretch>
        </p:blipFill>
        <p:spPr>
          <a:xfrm>
            <a:off x="765801" y="3357044"/>
            <a:ext cx="6632201" cy="2934808"/>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We Have a Very Keen-Eyed Contemporary Observer:…"/>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406908">
              <a:spcBef>
                <a:spcPts val="0"/>
              </a:spcBef>
              <a:buSzTx/>
              <a:buFontTx/>
              <a:buNone/>
              <a:defRPr b="1" sz="2136">
                <a:latin typeface="+mj-lt"/>
                <a:ea typeface="+mj-ea"/>
                <a:cs typeface="+mj-cs"/>
                <a:sym typeface="Helvetica"/>
              </a:defRPr>
            </a:pPr>
            <a:r>
              <a:t>We Have a Very Keen-Eyed Contemporary Observer:</a:t>
            </a:r>
          </a:p>
          <a:p>
            <a:pPr marL="214162" indent="-214162" defTabSz="406908">
              <a:spcBef>
                <a:spcPts val="0"/>
              </a:spcBef>
              <a:buFontTx/>
              <a:defRPr sz="1779">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a:t>
            </a:r>
            <a:r>
              <a:t> chs. 1, 4-6</a:t>
            </a:r>
            <a:r>
              <a:rPr i="1"/>
              <a:t> </a:t>
            </a:r>
            <a:r>
              <a:t>&lt;</a:t>
            </a:r>
            <a:r>
              <a:rPr u="sng">
                <a:solidFill>
                  <a:srgbClr val="0000FF"/>
                </a:solidFill>
                <a:uFill>
                  <a:solidFill>
                    <a:srgbClr val="0000FF"/>
                  </a:solidFill>
                </a:uFill>
                <a:hlinkClick r:id="rId2" invalidUrl="" action="" tgtFrame="" tooltip="" history="1" highlightClick="0" endSnd="0"/>
              </a:rPr>
              <a:t>https://delong.typepad.com/files/berry-smith.pdf</a:t>
            </a:r>
            <a:r>
              <a:t>&gt;</a:t>
            </a:r>
          </a:p>
          <a:p>
            <a:pPr marL="214162" indent="-214162" defTabSz="406908">
              <a:spcBef>
                <a:spcPts val="0"/>
              </a:spcBef>
              <a:buFontTx/>
              <a:defRPr sz="1779">
                <a:latin typeface="Times New Roman"/>
                <a:ea typeface="Times New Roman"/>
                <a:cs typeface="Times New Roman"/>
                <a:sym typeface="Times New Roman"/>
              </a:defRPr>
            </a:pPr>
            <a:r>
              <a:t>The market economy as a game changer</a:t>
            </a:r>
          </a:p>
          <a:p>
            <a:pPr marL="214162" indent="-214162" defTabSz="406908">
              <a:spcBef>
                <a:spcPts val="0"/>
              </a:spcBef>
              <a:buFontTx/>
              <a:defRPr sz="1779">
                <a:latin typeface="Times New Roman"/>
                <a:ea typeface="Times New Roman"/>
                <a:cs typeface="Times New Roman"/>
                <a:sym typeface="Times New Roman"/>
              </a:defRPr>
            </a:pPr>
            <a:r>
              <a:t>Commercial society:</a:t>
            </a:r>
          </a:p>
          <a:p>
            <a:pPr lvl="1" marL="553252" indent="-214162" defTabSz="406908">
              <a:spcBef>
                <a:spcPts val="0"/>
              </a:spcBef>
              <a:buFontTx/>
              <a:buChar char="•"/>
              <a:defRPr sz="1779">
                <a:latin typeface="Times New Roman"/>
                <a:ea typeface="Times New Roman"/>
                <a:cs typeface="Times New Roman"/>
                <a:sym typeface="Times New Roman"/>
              </a:defRPr>
            </a:pPr>
            <a:r>
              <a:t>Hunter, shepherd, agricultural, and commercial stages…</a:t>
            </a:r>
          </a:p>
          <a:p>
            <a:pPr lvl="1" marL="553252" indent="-214162" defTabSz="406908">
              <a:spcBef>
                <a:spcPts val="0"/>
              </a:spcBef>
              <a:buFontTx/>
              <a:buChar char="•"/>
              <a:defRPr sz="1779">
                <a:latin typeface="Times New Roman"/>
                <a:ea typeface="Times New Roman"/>
                <a:cs typeface="Times New Roman"/>
                <a:sym typeface="Times New Roman"/>
              </a:defRPr>
            </a:pPr>
            <a:r>
              <a:t>“It is Smith’s explicit reference to a ‘commercial society’ that is distinctive and Smith here is a pioneer…”</a:t>
            </a:r>
          </a:p>
          <a:p>
            <a:pPr lvl="1" marL="553252" indent="-214162" defTabSz="406908">
              <a:spcBef>
                <a:spcPts val="0"/>
              </a:spcBef>
              <a:buFontTx/>
              <a:buChar char="•"/>
              <a:defRPr sz="1779">
                <a:latin typeface="Times New Roman"/>
                <a:ea typeface="Times New Roman"/>
                <a:cs typeface="Times New Roman"/>
                <a:sym typeface="Times New Roman"/>
              </a:defRPr>
            </a:pPr>
            <a:r>
              <a:t>Agrarian-Age power lies with the owners of land, and government is ‘a combination of the rich to oppress the poor’</a:t>
            </a:r>
          </a:p>
          <a:p>
            <a:pPr lvl="1" marL="553252" indent="-214162" defTabSz="406908">
              <a:spcBef>
                <a:spcPts val="0"/>
              </a:spcBef>
              <a:buFontTx/>
              <a:buChar char="•"/>
              <a:defRPr sz="1779">
                <a:latin typeface="Times New Roman"/>
                <a:ea typeface="Times New Roman"/>
                <a:cs typeface="Times New Roman"/>
                <a:sym typeface="Times New Roman"/>
              </a:defRPr>
            </a:pPr>
            <a:r>
              <a:t>Commercial society sees the growth of the rule of law—and a government that can enforce its property-rights order against local notables, roving bandits, </a:t>
            </a:r>
            <a:r>
              <a:rPr i="1"/>
              <a:t>and its own functionaries…</a:t>
            </a:r>
          </a:p>
          <a:p>
            <a:pPr lvl="1" marL="553252" indent="-214162" defTabSz="406908">
              <a:spcBef>
                <a:spcPts val="0"/>
              </a:spcBef>
              <a:buFontTx/>
              <a:buChar char="•"/>
              <a:defRPr sz="1779">
                <a:latin typeface="Times New Roman"/>
                <a:ea typeface="Times New Roman"/>
                <a:cs typeface="Times New Roman"/>
                <a:sym typeface="Times New Roman"/>
              </a:defRPr>
            </a:pPr>
          </a:p>
          <a:p>
            <a:pPr lvl="1" marL="553252" indent="-214162" defTabSz="406908">
              <a:spcBef>
                <a:spcPts val="0"/>
              </a:spcBef>
              <a:buFontTx/>
              <a:buChar char="•"/>
              <a:defRPr sz="1779">
                <a:latin typeface="Times New Roman"/>
                <a:ea typeface="Times New Roman"/>
                <a:cs typeface="Times New Roman"/>
                <a:sym typeface="Times New Roman"/>
              </a:defRPr>
            </a:pPr>
          </a:p>
          <a:p>
            <a:pPr marL="214162" indent="-214162" defTabSz="406908">
              <a:spcBef>
                <a:spcPts val="0"/>
              </a:spcBef>
              <a:buFontTx/>
              <a:defRPr sz="1779">
                <a:latin typeface="Times New Roman"/>
                <a:ea typeface="Times New Roman"/>
                <a:cs typeface="Times New Roman"/>
                <a:sym typeface="Times New Roman"/>
              </a:defRPr>
            </a:pPr>
          </a:p>
          <a:p>
            <a:pPr marL="0" indent="0" defTabSz="406908">
              <a:spcBef>
                <a:spcPts val="0"/>
              </a:spcBef>
              <a:buSzTx/>
              <a:buFontTx/>
              <a:buNone/>
              <a:defRPr b="1" sz="2136">
                <a:latin typeface="+mj-lt"/>
                <a:ea typeface="+mj-ea"/>
                <a:cs typeface="+mj-cs"/>
                <a:sym typeface="Helvetica"/>
              </a:defRPr>
            </a:pPr>
          </a:p>
        </p:txBody>
      </p:sp>
      <p:sp>
        <p:nvSpPr>
          <p:cNvPr id="233" name="Review: Adam Smith"/>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Adam Smith</a:t>
            </a:r>
          </a:p>
        </p:txBody>
      </p:sp>
      <p:sp>
        <p:nvSpPr>
          <p:cNvPr id="234"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Friedrich Engels:…"/>
          <p:cNvSpPr txBox="1"/>
          <p:nvPr>
            <p:ph type="body" idx="4294967295"/>
          </p:nvPr>
        </p:nvSpPr>
        <p:spPr>
          <a:xfrm>
            <a:off x="277663" y="1267122"/>
            <a:ext cx="8572501" cy="5080001"/>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Friedrich Engels:</a:t>
            </a:r>
          </a:p>
          <a:p>
            <a:pPr marL="240631" indent="-240631">
              <a:spcBef>
                <a:spcPts val="0"/>
              </a:spcBef>
              <a:buFontTx/>
              <a:defRPr sz="2000">
                <a:latin typeface="Times New Roman"/>
                <a:ea typeface="Times New Roman"/>
                <a:cs typeface="Times New Roman"/>
                <a:sym typeface="Times New Roman"/>
              </a:defRPr>
            </a:pPr>
            <a:r>
              <a:t>“Exceptional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lords…” </a:t>
            </a:r>
            <a:r>
              <a:rPr i="1"/>
              <a:t>Origin of the Family…</a:t>
            </a:r>
          </a:p>
          <a:p>
            <a:pPr marL="240631" indent="-240631">
              <a:spcBef>
                <a:spcPts val="0"/>
              </a:spcBef>
              <a:buFontTx/>
              <a:defRPr sz="2000">
                <a:latin typeface="Times New Roman"/>
                <a:ea typeface="Times New Roman"/>
                <a:cs typeface="Times New Roman"/>
                <a:sym typeface="Times New Roman"/>
              </a:defRPr>
            </a:pPr>
            <a:r>
              <a:t>It was in the kings’ and their bureaucracies’ interests—and they were (sometimes) able to make it stick.</a:t>
            </a:r>
          </a:p>
        </p:txBody>
      </p:sp>
      <p:sp>
        <p:nvSpPr>
          <p:cNvPr id="237" name="Why the Emergence of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a:t>
            </a:r>
          </a:p>
        </p:txBody>
      </p:sp>
      <p:sp>
        <p:nvSpPr>
          <p:cNvPr id="238"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Adam Smith, according to Berr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365760">
              <a:spcBef>
                <a:spcPts val="0"/>
              </a:spcBef>
              <a:buSzTx/>
              <a:buFontTx/>
              <a:buNone/>
              <a:defRPr b="1" sz="1920">
                <a:latin typeface="+mj-lt"/>
                <a:ea typeface="+mj-ea"/>
                <a:cs typeface="+mj-cs"/>
                <a:sym typeface="Helvetica"/>
              </a:defRPr>
            </a:pPr>
            <a:r>
              <a:t>Adam Smith, according to Berry:</a:t>
            </a:r>
          </a:p>
          <a:p>
            <a:pPr marL="192505" indent="-192505" defTabSz="365760">
              <a:spcBef>
                <a:spcPts val="0"/>
              </a:spcBef>
              <a:buFontTx/>
              <a:defRPr sz="1600">
                <a:latin typeface="Times New Roman"/>
                <a:ea typeface="Times New Roman"/>
                <a:cs typeface="Times New Roman"/>
                <a:sym typeface="Times New Roman"/>
              </a:defRPr>
            </a:pPr>
            <a:r>
              <a:t>“The feudal lords were masters… settled disputes, enforced discipline, and commanded their tenants to fight on their behalf….. [But] when foreign commerce introduced… what Smith deliberately calls frivolous and useless goods (he mentions diamond buckles) the lords sold off their land or granted long leases… undermine[d] their power to command and their ability to act as judges because those who had been previously dependent became independent: ‘For the gratification of the most childish, the meanest and the most sordid of all vanities’… these landlords gradually bartered away their whole power and authority (WN 419)…</a:t>
            </a:r>
          </a:p>
          <a:p>
            <a:pPr marL="192505" indent="-192505" defTabSz="365760">
              <a:spcBef>
                <a:spcPts val="0"/>
              </a:spcBef>
              <a:buFontTx/>
              <a:defRPr sz="1600">
                <a:latin typeface="Times New Roman"/>
                <a:ea typeface="Times New Roman"/>
                <a:cs typeface="Times New Roman"/>
                <a:sym typeface="Times New Roman"/>
              </a:defRPr>
            </a:pPr>
            <a:r>
              <a:t>“Smith calls this change a ‘revolution of the greatest importance to the publick happiness’ (WN 422)</a:t>
            </a:r>
          </a:p>
          <a:p>
            <a:pPr lvl="1" marL="497305" indent="-192505" defTabSz="365760">
              <a:spcBef>
                <a:spcPts val="0"/>
              </a:spcBef>
              <a:buFontTx/>
              <a:buChar char="•"/>
              <a:defRPr sz="1600">
                <a:latin typeface="Times New Roman"/>
                <a:ea typeface="Times New Roman"/>
                <a:cs typeface="Times New Roman"/>
                <a:sym typeface="Times New Roman"/>
              </a:defRPr>
            </a:pPr>
            <a:r>
              <a:t>But it was not brought about with the deliberate aim to further the public good…</a:t>
            </a:r>
          </a:p>
          <a:p>
            <a:pPr lvl="1" marL="497305" indent="-192505" defTabSz="365760">
              <a:spcBef>
                <a:spcPts val="0"/>
              </a:spcBef>
              <a:buFontTx/>
              <a:buChar char="•"/>
              <a:defRPr sz="1600">
                <a:latin typeface="Times New Roman"/>
                <a:ea typeface="Times New Roman"/>
                <a:cs typeface="Times New Roman"/>
                <a:sym typeface="Times New Roman"/>
              </a:defRPr>
            </a:pPr>
            <a:r>
              <a:t>It was, rather, an example of unintended consequences.</a:t>
            </a:r>
          </a:p>
          <a:p>
            <a:pPr marL="192505" indent="-192505" defTabSz="365760">
              <a:spcBef>
                <a:spcPts val="0"/>
              </a:spcBef>
              <a:buFontTx/>
              <a:defRPr sz="1600">
                <a:latin typeface="Times New Roman"/>
                <a:ea typeface="Times New Roman"/>
                <a:cs typeface="Times New Roman"/>
                <a:sym typeface="Times New Roman"/>
              </a:defRPr>
            </a:pPr>
            <a:r>
              <a:t>This made possible the ‘regular administration of justice’. </a:t>
            </a:r>
          </a:p>
          <a:p>
            <a:pPr marL="192505" indent="-192505" defTabSz="365760">
              <a:spcBef>
                <a:spcPts val="0"/>
              </a:spcBef>
              <a:buFontTx/>
              <a:defRPr sz="1600">
                <a:latin typeface="Times New Roman"/>
                <a:ea typeface="Times New Roman"/>
                <a:cs typeface="Times New Roman"/>
                <a:sym typeface="Times New Roman"/>
              </a:defRPr>
            </a:pPr>
            <a:r>
              <a:t>The establishment of that uniformity is crucial</a:t>
            </a:r>
          </a:p>
          <a:p>
            <a:pPr marL="192505" indent="-192505" defTabSz="365760">
              <a:spcBef>
                <a:spcPts val="0"/>
              </a:spcBef>
              <a:buFontTx/>
              <a:defRPr sz="1600">
                <a:latin typeface="Times New Roman"/>
                <a:ea typeface="Times New Roman"/>
                <a:cs typeface="Times New Roman"/>
                <a:sym typeface="Times New Roman"/>
              </a:defRPr>
            </a:pPr>
            <a:r>
              <a:t>Without it a commercial society is not possible</a:t>
            </a:r>
          </a:p>
          <a:p>
            <a:pPr marL="192505" indent="-192505" defTabSz="365760">
              <a:spcBef>
                <a:spcPts val="0"/>
              </a:spcBef>
              <a:buFontTx/>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marL="192505" indent="-192505" defTabSz="365760">
              <a:spcBef>
                <a:spcPts val="0"/>
              </a:spcBef>
              <a:buFontTx/>
              <a:defRPr sz="1600">
                <a:latin typeface="Times New Roman"/>
                <a:ea typeface="Times New Roman"/>
                <a:cs typeface="Times New Roman"/>
                <a:sym typeface="Times New Roman"/>
              </a:defRPr>
            </a:pPr>
          </a:p>
          <a:p>
            <a:pPr marL="0" indent="0" defTabSz="365760">
              <a:spcBef>
                <a:spcPts val="0"/>
              </a:spcBef>
              <a:buSzTx/>
              <a:buFontTx/>
              <a:buNone/>
              <a:defRPr b="1" sz="1920">
                <a:latin typeface="+mj-lt"/>
                <a:ea typeface="+mj-ea"/>
                <a:cs typeface="+mj-cs"/>
                <a:sym typeface="Helvetica"/>
              </a:defRPr>
            </a:pPr>
          </a:p>
        </p:txBody>
      </p:sp>
      <p:sp>
        <p:nvSpPr>
          <p:cNvPr id="241" name="Why the Emergence of “Commercial Society”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 II</a:t>
            </a:r>
          </a:p>
        </p:txBody>
      </p:sp>
      <p:sp>
        <p:nvSpPr>
          <p:cNvPr id="242"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Commercial Revolution Prosperit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224027">
              <a:spcBef>
                <a:spcPts val="0"/>
              </a:spcBef>
              <a:buSzTx/>
              <a:buFontTx/>
              <a:buNone/>
              <a:defRPr b="1" sz="2352">
                <a:latin typeface="+mj-lt"/>
                <a:ea typeface="+mj-ea"/>
                <a:cs typeface="+mj-cs"/>
                <a:sym typeface="Helvetica"/>
              </a:defRPr>
            </a:pPr>
            <a:r>
              <a:t>Commercial Revolution Prosperity:</a:t>
            </a:r>
          </a:p>
          <a:p>
            <a:pPr marL="196515" indent="-196515" defTabSz="224027">
              <a:spcBef>
                <a:spcPts val="500"/>
              </a:spcBef>
              <a:buFontTx/>
              <a:defRPr sz="1764">
                <a:latin typeface="Times New Roman"/>
                <a:ea typeface="Times New Roman"/>
                <a:cs typeface="Times New Roman"/>
                <a:sym typeface="Times New Roman"/>
              </a:defRPr>
            </a:pPr>
            <a:r>
              <a:t>“Universal opulence which extends itself to the lowest ranks of the people…”</a:t>
            </a:r>
          </a:p>
          <a:p>
            <a:pPr marL="196515" indent="-196515" defTabSz="224027">
              <a:spcBef>
                <a:spcPts val="500"/>
              </a:spcBef>
              <a:buFontTx/>
              <a:defRPr sz="1764">
                <a:latin typeface="Times New Roman"/>
                <a:ea typeface="Times New Roman"/>
                <a:cs typeface="Times New Roman"/>
                <a:sym typeface="Times New Roman"/>
              </a:defRPr>
            </a:pPr>
            <a:r>
              <a:t>Because of the division of labor…</a:t>
            </a:r>
          </a:p>
          <a:p>
            <a:pPr marL="196515" indent="-196515" defTabSz="224027">
              <a:spcBef>
                <a:spcPts val="500"/>
              </a:spcBef>
              <a:buFontTx/>
              <a:defRPr sz="1764">
                <a:latin typeface="Times New Roman"/>
                <a:ea typeface="Times New Roman"/>
                <a:cs typeface="Times New Roman"/>
                <a:sym typeface="Times New Roman"/>
              </a:defRPr>
            </a:pPr>
            <a:r>
              <a:t>Possible only in a well-governed society…</a:t>
            </a:r>
          </a:p>
          <a:p>
            <a:pPr marL="196515" indent="-196515" defTabSz="224027">
              <a:spcBef>
                <a:spcPts val="500"/>
              </a:spcBef>
              <a:buFontTx/>
              <a:defRPr sz="1764">
                <a:latin typeface="Times New Roman"/>
                <a:ea typeface="Times New Roman"/>
                <a:cs typeface="Times New Roman"/>
                <a:sym typeface="Times New Roman"/>
              </a:defRPr>
            </a:pPr>
            <a:r>
              <a:t>Berry: “Through the division of labour ten individuals could make 48,000 pins a day—equivalent to 4,800 each. But if each individual performed all the tasks required (drawing, straightening, cutting, pointing the wire, and so on) then less than twenty would have been manufactured. He gives three reasons for this: increased dexterity that comes from reducing each individual’s task to ‘one simple operation’; time-saving that stems from not having to transfer from one task to the next; and inventing better ways of executing the task prompted by the concentration on one task…”</a:t>
            </a:r>
          </a:p>
          <a:p>
            <a:pPr marL="196515" indent="-196515" defTabSz="224027">
              <a:spcBef>
                <a:spcPts val="500"/>
              </a:spcBef>
              <a:buFontTx/>
              <a:defRPr sz="1764">
                <a:latin typeface="Times New Roman"/>
                <a:ea typeface="Times New Roman"/>
                <a:cs typeface="Times New Roman"/>
                <a:sym typeface="Times New Roman"/>
              </a:defRPr>
            </a:pPr>
            <a:r>
              <a:t>Division of labor depends on the extent of the market…</a:t>
            </a:r>
          </a:p>
          <a:p>
            <a:pPr marL="196515" indent="-196515" defTabSz="224027">
              <a:spcBef>
                <a:spcPts val="500"/>
              </a:spcBef>
              <a:buFontTx/>
              <a:defRPr sz="1764">
                <a:latin typeface="Times New Roman"/>
                <a:ea typeface="Times New Roman"/>
                <a:cs typeface="Times New Roman"/>
                <a:sym typeface="Times New Roman"/>
              </a:defRPr>
            </a:pPr>
            <a:r>
              <a:t>And self-interest: “it is not from the benevolence of the butcher, the brewer or the baker that we expect our dinner, but from their regard to their own interest. We address ourselves not to their humanity but to their self- love and never talk to them of our own necessities but of their advantages. Nobody but a beggar chuses to depend chiefly upon the benevolence of his fellow-citizens…”</a:t>
            </a:r>
          </a:p>
        </p:txBody>
      </p:sp>
      <p:sp>
        <p:nvSpPr>
          <p:cNvPr id="245" name="Once You Have the Preconditions for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Once You Have the Preconditions for “Commercial Society”…</a:t>
            </a:r>
          </a:p>
        </p:txBody>
      </p:sp>
      <p:sp>
        <p:nvSpPr>
          <p:cNvPr id="246"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Depends on Universal Principles: Smith according to Berr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182880">
              <a:buSzTx/>
              <a:buFontTx/>
              <a:buNone/>
              <a:defRPr b="1" sz="1920">
                <a:latin typeface="+mj-lt"/>
                <a:ea typeface="+mj-ea"/>
                <a:cs typeface="+mj-cs"/>
                <a:sym typeface="Helvetica"/>
              </a:defRPr>
            </a:pPr>
            <a:r>
              <a:t>Depends on Universal Principles: Smith according to Berry:</a:t>
            </a:r>
          </a:p>
          <a:p>
            <a:pPr marL="192505" indent="-192505" defTabSz="182880">
              <a:buFontTx/>
              <a:defRPr sz="1920">
                <a:latin typeface="Times New Roman"/>
                <a:ea typeface="Times New Roman"/>
                <a:cs typeface="Times New Roman"/>
                <a:sym typeface="Times New Roman"/>
              </a:defRPr>
            </a:pPr>
            <a:r>
              <a:t>A ‘science of human nature’.</a:t>
            </a:r>
          </a:p>
          <a:p>
            <a:pPr marL="192505" indent="-192505" defTabSz="182880">
              <a:buFontTx/>
              <a:defRPr sz="1920">
                <a:latin typeface="Times New Roman"/>
                <a:ea typeface="Times New Roman"/>
                <a:cs typeface="Times New Roman"/>
                <a:sym typeface="Times New Roman"/>
              </a:defRPr>
            </a:pPr>
            <a:r>
              <a:t>The self-interested hope of everyone to better their own condition. </a:t>
            </a:r>
          </a:p>
          <a:p>
            <a:pPr marL="192505" indent="-192505" defTabSz="182880">
              <a:buFontTx/>
              <a:defRPr sz="1920">
                <a:latin typeface="Times New Roman"/>
                <a:ea typeface="Times New Roman"/>
                <a:cs typeface="Times New Roman"/>
                <a:sym typeface="Times New Roman"/>
              </a:defRPr>
            </a:pPr>
            <a:r>
              <a:t>The moral principle that everyone is free.</a:t>
            </a:r>
          </a:p>
          <a:p>
            <a:pPr marL="192505" indent="-192505" defTabSz="182880">
              <a:buFontTx/>
              <a:defRPr sz="1920">
                <a:latin typeface="Times New Roman"/>
                <a:ea typeface="Times New Roman"/>
                <a:cs typeface="Times New Roman"/>
                <a:sym typeface="Times New Roman"/>
              </a:defRPr>
            </a:pPr>
            <a:r>
              <a:t>Individuals are the best judges of their own interests</a:t>
            </a:r>
          </a:p>
          <a:p>
            <a:pPr marL="192505" indent="-192505" defTabSz="182880">
              <a:buFontTx/>
              <a:defRPr sz="1920">
                <a:latin typeface="Times New Roman"/>
                <a:ea typeface="Times New Roman"/>
                <a:cs typeface="Times New Roman"/>
                <a:sym typeface="Times New Roman"/>
              </a:defRPr>
            </a:pPr>
            <a:r>
              <a:t>The outcomes of particular exchanges redound unintentionally to the general benefit.</a:t>
            </a:r>
          </a:p>
          <a:p>
            <a:pPr marL="192505" indent="-192505" defTabSz="182880">
              <a:buFontTx/>
              <a:defRPr sz="1920">
                <a:latin typeface="Times New Roman"/>
                <a:ea typeface="Times New Roman"/>
                <a:cs typeface="Times New Roman"/>
                <a:sym typeface="Times New Roman"/>
              </a:defRPr>
            </a:pPr>
            <a:r>
              <a:t>The ‘miserable poverty’ of the savage nations, as depicted in his Introduction, is left behind</a:t>
            </a:r>
          </a:p>
          <a:p>
            <a:pPr marL="192505" indent="-192505" defTabSz="182880">
              <a:buFontTx/>
              <a:defRPr sz="1920">
                <a:latin typeface="Times New Roman"/>
                <a:ea typeface="Times New Roman"/>
                <a:cs typeface="Times New Roman"/>
                <a:sym typeface="Times New Roman"/>
              </a:defRPr>
            </a:pPr>
            <a:r>
              <a:t>The twin blessings of opulence and freedom are experienced.</a:t>
            </a:r>
          </a:p>
          <a:p>
            <a:pPr marL="160421" indent="-160421" defTabSz="182880">
              <a:spcBef>
                <a:spcPts val="400"/>
              </a:spcBef>
              <a:buFontTx/>
              <a:defRPr sz="1920">
                <a:latin typeface="Times New Roman"/>
                <a:ea typeface="Times New Roman"/>
                <a:cs typeface="Times New Roman"/>
                <a:sym typeface="Times New Roman"/>
              </a:defRPr>
            </a:pPr>
          </a:p>
        </p:txBody>
      </p:sp>
      <p:pic>
        <p:nvPicPr>
          <p:cNvPr id="249" name="Image" descr="Image"/>
          <p:cNvPicPr>
            <a:picLocks noChangeAspect="1"/>
          </p:cNvPicPr>
          <p:nvPr/>
        </p:nvPicPr>
        <p:blipFill>
          <a:blip r:embed="rId2">
            <a:extLst/>
          </a:blip>
          <a:stretch>
            <a:fillRect/>
          </a:stretch>
        </p:blipFill>
        <p:spPr>
          <a:xfrm>
            <a:off x="277663" y="1267122"/>
            <a:ext cx="6651245" cy="4988434"/>
          </a:xfrm>
          <a:prstGeom prst="rect">
            <a:avLst/>
          </a:prstGeom>
          <a:ln w="12700">
            <a:miter lim="400000"/>
          </a:ln>
        </p:spPr>
      </p:pic>
      <p:sp>
        <p:nvSpPr>
          <p:cNvPr id="250" name="Smith’s “System of Natural Liberty”"/>
          <p:cNvSpPr txBox="1"/>
          <p:nvPr>
            <p:ph type="title" idx="4294967295"/>
          </p:nvPr>
        </p:nvSpPr>
        <p:spPr>
          <a:xfrm>
            <a:off x="277663" y="-1"/>
            <a:ext cx="8572501" cy="1270001"/>
          </a:xfrm>
          <a:prstGeom prst="rect">
            <a:avLst/>
          </a:prstGeom>
        </p:spPr>
        <p:txBody>
          <a:bodyPr>
            <a:normAutofit fontScale="100000" lnSpcReduction="0"/>
          </a:bodyPr>
          <a:lstStyle>
            <a:lvl1pPr defTabSz="297179">
              <a:defRPr sz="3900">
                <a:solidFill>
                  <a:srgbClr val="000080"/>
                </a:solidFill>
                <a:latin typeface="+mj-lt"/>
                <a:ea typeface="+mj-ea"/>
                <a:cs typeface="+mj-cs"/>
                <a:sym typeface="Helvetica"/>
              </a:defRPr>
            </a:lvl1pPr>
          </a:lstStyle>
          <a:p>
            <a:pPr/>
            <a:r>
              <a:t>Smith’s “System of Natural Liberty”</a:t>
            </a:r>
          </a:p>
        </p:txBody>
      </p:sp>
      <p:sp>
        <p:nvSpPr>
          <p:cNvPr id="251"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Review: Why Was Pre-Industrial Progress so Slow on Averag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Why Was Pre-Industrial Progress so Slow on Average?</a:t>
            </a:r>
          </a:p>
        </p:txBody>
      </p:sp>
      <p:sp>
        <p:nvSpPr>
          <p:cNvPr id="254" name="Our readings:…"/>
          <p:cNvSpPr txBox="1"/>
          <p:nvPr>
            <p:ph type="body" sz="half" idx="4294967295"/>
          </p:nvPr>
        </p:nvSpPr>
        <p:spPr>
          <a:xfrm>
            <a:off x="277663" y="1270000"/>
            <a:ext cx="4358967" cy="5310441"/>
          </a:xfrm>
          <a:prstGeom prst="rect">
            <a:avLst/>
          </a:prstGeom>
        </p:spPr>
        <p:txBody>
          <a:bodyPr>
            <a:normAutofit fontScale="100000" lnSpcReduction="0"/>
          </a:bodyPr>
          <a:lstStyle/>
          <a:p>
            <a:pPr marL="0" indent="0" defTabSz="356615">
              <a:spcBef>
                <a:spcPts val="900"/>
              </a:spcBef>
              <a:buSzTx/>
              <a:buFontTx/>
              <a:buNone/>
              <a:defRPr sz="1871">
                <a:latin typeface="+mj-lt"/>
                <a:ea typeface="+mj-ea"/>
                <a:cs typeface="+mj-cs"/>
                <a:sym typeface="Helvetica"/>
              </a:defRPr>
            </a:pPr>
            <a:r>
              <a:rPr b="1"/>
              <a:t>Our readings:</a:t>
            </a:r>
          </a:p>
          <a:p>
            <a:pPr marL="187692" indent="-187692" defTabSz="356615">
              <a:spcBef>
                <a:spcPts val="900"/>
              </a:spcBef>
              <a:buFontTx/>
              <a:defRPr sz="1871">
                <a:latin typeface="Times New Roman"/>
                <a:ea typeface="Times New Roman"/>
                <a:cs typeface="Times New Roman"/>
                <a:sym typeface="Times New Roman"/>
              </a:defRPr>
            </a:pPr>
            <a:r>
              <a:t>Willem M. Jongman (2007): Gibbon was Right: The Decline and Fall of the Roman Economy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87692" indent="-187692" defTabSz="356615">
              <a:spcBef>
                <a:spcPts val="900"/>
              </a:spcBef>
              <a:buFontTx/>
              <a:defRPr sz="1871">
                <a:latin typeface="Times New Roman"/>
                <a:ea typeface="Times New Roman"/>
                <a:cs typeface="Times New Roman"/>
                <a:sym typeface="Times New Roman"/>
              </a:defRPr>
            </a:pPr>
            <a:r>
              <a:t>Peter Temin: The Roman Market Economy,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87692" indent="-187692" defTabSz="356615">
              <a:spcBef>
                <a:spcPts val="900"/>
              </a:spcBef>
              <a:buFontTx/>
              <a:defRPr sz="1871">
                <a:latin typeface="Times New Roman"/>
                <a:ea typeface="Times New Roman"/>
                <a:cs typeface="Times New Roman"/>
                <a:sym typeface="Times New Roman"/>
              </a:defRPr>
            </a:pPr>
            <a:r>
              <a:t>Moses Finley: Technical Innovation and Economic Progress in the Ancient World &lt;</a:t>
            </a:r>
            <a:r>
              <a:rPr u="sng">
                <a:solidFill>
                  <a:srgbClr val="0000FF"/>
                </a:solidFill>
                <a:uFill>
                  <a:solidFill>
                    <a:srgbClr val="0000FF"/>
                  </a:solidFill>
                </a:uFill>
                <a:hlinkClick r:id="rId4" invalidUrl="" action="" tgtFrame="" tooltip="" history="1" highlightClick="0" endSnd="0"/>
              </a:rPr>
              <a:t>https://delong.typepad.com/finley-technical.pdf</a:t>
            </a:r>
            <a:r>
              <a:t>&gt;</a:t>
            </a:r>
          </a:p>
          <a:p>
            <a:pPr marL="187692" indent="-187692" defTabSz="356615">
              <a:spcBef>
                <a:spcPts val="900"/>
              </a:spcBef>
              <a:buFontTx/>
              <a:defRPr sz="1871">
                <a:latin typeface="Times New Roman"/>
                <a:ea typeface="Times New Roman"/>
                <a:cs typeface="Times New Roman"/>
                <a:sym typeface="Times New Roman"/>
              </a:defRPr>
            </a:pPr>
            <a:r>
              <a:t>Josh Ober (2019): Agamemnon's Cluelessness,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p:txBody>
      </p:sp>
      <p:pic>
        <p:nvPicPr>
          <p:cNvPr id="255" name="Image" descr="Image"/>
          <p:cNvPicPr>
            <a:picLocks noChangeAspect="1"/>
          </p:cNvPicPr>
          <p:nvPr/>
        </p:nvPicPr>
        <p:blipFill>
          <a:blip r:embed="rId6">
            <a:extLst/>
          </a:blip>
          <a:stretch>
            <a:fillRect/>
          </a:stretch>
        </p:blipFill>
        <p:spPr>
          <a:xfrm>
            <a:off x="4636629" y="1270000"/>
            <a:ext cx="4097499" cy="2258715"/>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Potential Points of View"/>
          <p:cNvSpPr txBox="1"/>
          <p:nvPr>
            <p:ph type="title" idx="4294967295"/>
          </p:nvPr>
        </p:nvSpPr>
        <p:spPr>
          <a:xfrm>
            <a:off x="277663" y="-1"/>
            <a:ext cx="8572501" cy="1270001"/>
          </a:xfrm>
          <a:prstGeom prst="rect">
            <a:avLst/>
          </a:prstGeom>
        </p:spPr>
        <p:txBody>
          <a:bodyPr>
            <a:normAutofit fontScale="100000" lnSpcReduction="0"/>
          </a:bodyPr>
          <a:lstStyle>
            <a:lvl1pPr defTabSz="448055">
              <a:defRPr sz="5880">
                <a:solidFill>
                  <a:srgbClr val="000080"/>
                </a:solidFill>
              </a:defRPr>
            </a:lvl1pPr>
          </a:lstStyle>
          <a:p>
            <a:pPr/>
            <a:r>
              <a:t>Potential Points of View</a:t>
            </a:r>
          </a:p>
        </p:txBody>
      </p:sp>
      <p:sp>
        <p:nvSpPr>
          <p:cNvPr id="258" name="What are the possibilities here?:…"/>
          <p:cNvSpPr txBox="1"/>
          <p:nvPr>
            <p:ph type="body" idx="4294967295"/>
          </p:nvPr>
        </p:nvSpPr>
        <p:spPr>
          <a:xfrm>
            <a:off x="277663" y="1270000"/>
            <a:ext cx="8572501" cy="5346044"/>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What are the possibilities here?:</a:t>
            </a:r>
          </a:p>
          <a:p>
            <a:pPr marL="240631" indent="-240631">
              <a:spcBef>
                <a:spcPts val="1200"/>
              </a:spcBef>
              <a:buFontTx/>
              <a:defRPr sz="2400">
                <a:latin typeface="Times New Roman"/>
                <a:ea typeface="Times New Roman"/>
                <a:cs typeface="Times New Roman"/>
                <a:sym typeface="Times New Roman"/>
              </a:defRPr>
            </a:pPr>
            <a:r>
              <a:t>No puzzle—given how few heads they had, and given the absence of printing and the difficulty of controlled experiments, it is a miracle that they managed to advance technology as far as they did as fast as they did… (Kremer)</a:t>
            </a:r>
          </a:p>
          <a:p>
            <a:pPr marL="240631" indent="-240631">
              <a:spcBef>
                <a:spcPts val="1200"/>
              </a:spcBef>
              <a:buFontTx/>
              <a:defRPr sz="2400">
                <a:latin typeface="Times New Roman"/>
                <a:ea typeface="Times New Roman"/>
                <a:cs typeface="Times New Roman"/>
                <a:sym typeface="Times New Roman"/>
              </a:defRPr>
            </a:pPr>
            <a:r>
              <a:t>No: there was something wrong. They had the wrong kind of society… (Finley, critiqued by Ober)</a:t>
            </a:r>
          </a:p>
          <a:p>
            <a:pPr marL="240631" indent="-240631">
              <a:spcBef>
                <a:spcPts val="1200"/>
              </a:spcBef>
              <a:buFontTx/>
              <a:defRPr sz="2400">
                <a:latin typeface="Times New Roman"/>
                <a:ea typeface="Times New Roman"/>
                <a:cs typeface="Times New Roman"/>
                <a:sym typeface="Times New Roman"/>
              </a:defRPr>
            </a:pPr>
            <a:r>
              <a:t>No: something went wrong: civilization seems to be progressing up to the year 1… 0.013%/yr… 0.030%/yr… 0.061%/yr… &amp; then it stalls out: instead of doubling to a Commercial Revolution rate of growth after the year 1, the rate of ideas growth halves again… (Jongman)</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Our Four Reading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a:t>
            </a:r>
          </a:p>
        </p:txBody>
      </p:sp>
      <p:sp>
        <p:nvSpPr>
          <p:cNvPr id="261"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What possibilities do they argue for?:</a:t>
            </a:r>
          </a:p>
          <a:p>
            <a:pPr marL="115503" indent="-115503" defTabSz="219455">
              <a:spcBef>
                <a:spcPts val="500"/>
              </a:spcBef>
              <a:buFontTx/>
              <a:defRPr sz="1152">
                <a:latin typeface="Times New Roman"/>
                <a:ea typeface="Times New Roman"/>
                <a:cs typeface="Times New Roman"/>
                <a:sym typeface="Times New Roman"/>
              </a:defRPr>
            </a:pPr>
            <a:r>
              <a:t>Jongman: </a:t>
            </a:r>
          </a:p>
          <a:p>
            <a:pPr lvl="1" marL="298383" indent="-115503" defTabSz="219455">
              <a:spcBef>
                <a:spcPts val="500"/>
              </a:spcBef>
              <a:buFontTx/>
              <a:buChar char="•"/>
              <a:defRPr sz="1152">
                <a:latin typeface="Times New Roman"/>
                <a:ea typeface="Times New Roman"/>
                <a:cs typeface="Times New Roman"/>
                <a:sym typeface="Times New Roman"/>
              </a:defRPr>
            </a:pPr>
            <a:r>
              <a:t>“Population went down… production per man hour must have gone up…. The Roman Empire should have turned into a world of happy and prosperous peasants…. Reality was, of course, different… the emergence of a new social, political, and legal regime, where oppression replaces the entitlements of citizenship…”</a:t>
            </a:r>
          </a:p>
          <a:p>
            <a:pPr marL="115503" indent="-115503" defTabSz="219455">
              <a:spcBef>
                <a:spcPts val="500"/>
              </a:spcBef>
              <a:buFontTx/>
              <a:defRPr sz="1152">
                <a:latin typeface="Times New Roman"/>
                <a:ea typeface="Times New Roman"/>
                <a:cs typeface="Times New Roman"/>
                <a:sym typeface="Times New Roman"/>
              </a:defRPr>
            </a:pPr>
            <a:r>
              <a:t>Temin:</a:t>
            </a:r>
          </a:p>
          <a:p>
            <a:pPr lvl="1" marL="298383" indent="-115503" defTabSz="219455">
              <a:spcBef>
                <a:spcPts val="500"/>
              </a:spcBef>
              <a:buFontTx/>
              <a:buChar char="•"/>
              <a:defRPr sz="1152">
                <a:latin typeface="Times New Roman"/>
                <a:ea typeface="Times New Roman"/>
                <a:cs typeface="Times New Roman"/>
                <a:sym typeface="Times New Roman"/>
              </a:defRPr>
            </a:pPr>
            <a:r>
              <a:t>“The high ratio of wages to energy costs was not only absent in eighteenth-century continental Europe; it was absent as well in the Roman Empire…. There was no possibility of escaping from the Malthusian constraints… no possibility that industrialization could have begun in the ancient world…” </a:t>
            </a:r>
          </a:p>
          <a:p>
            <a:pPr marL="115503" indent="-115503" defTabSz="219455">
              <a:spcBef>
                <a:spcPts val="500"/>
              </a:spcBef>
              <a:buFontTx/>
              <a:defRPr sz="1152">
                <a:latin typeface="Times New Roman"/>
                <a:ea typeface="Times New Roman"/>
                <a:cs typeface="Times New Roman"/>
                <a:sym typeface="Times New Roman"/>
              </a:defRPr>
            </a:pPr>
            <a:r>
              <a:t>Finley:</a:t>
            </a:r>
          </a:p>
          <a:p>
            <a:pPr lvl="1" marL="298383" indent="-115503" defTabSz="219455">
              <a:spcBef>
                <a:spcPts val="500"/>
              </a:spcBef>
              <a:buFontTx/>
              <a:buChar char="•"/>
              <a:defRPr sz="1152">
                <a:latin typeface="Times New Roman"/>
                <a:ea typeface="Times New Roman"/>
                <a:cs typeface="Times New Roman"/>
                <a:sym typeface="Times New Roman"/>
              </a:defRPr>
            </a:pPr>
            <a:r>
              <a:t>“The pejorative judgments of ancient writers about labour, and specifically about the labour of the artisan, and of anyone who works for another, are too continuous, numerous, and unanimous, too wrapped up in discussions of every aspect of ancient life, to be dismissed as empty rhetoric. In other slave-owning societies for whom there is fuller documentation, these implications and their practical effects are unmistakable. Writing about the Great Trek, for example, Sir Keith Hancock said: 'The Boers very soon convinced themselves that artisans' work and slaves' work were the same thing—a conviction which struck such deep roots in their minds that their descendants in the nineteenth century left to British immigrants almost all the opportunities of skilled industrial employment in the expanding towns'. Or Tocqueville, whose I83I notebooks are filled with the theme that 'slavery is even more prejudicial to the masters than to the slaves', because, as a leading Louisville merchant said to him, 'it deprives us of the energy and spirit of enterprise that characterizes the States that have no slaves’…. Comparisons must be made with caution and reserve. But this particular one seems to me to be valid and necessary…”</a:t>
            </a:r>
          </a:p>
          <a:p>
            <a:pPr marL="115503" indent="-115503" defTabSz="219455">
              <a:spcBef>
                <a:spcPts val="500"/>
              </a:spcBef>
              <a:buFontTx/>
              <a:defRPr sz="1152">
                <a:latin typeface="Times New Roman"/>
                <a:ea typeface="Times New Roman"/>
                <a:cs typeface="Times New Roman"/>
                <a:sym typeface="Times New Roman"/>
              </a:defRPr>
            </a:pPr>
            <a:r>
              <a:t>Ober:</a:t>
            </a:r>
          </a:p>
          <a:p>
            <a:pPr lvl="1" marL="298383" indent="-115503" defTabSz="219455">
              <a:spcBef>
                <a:spcPts val="500"/>
              </a:spcBef>
              <a:buFontTx/>
              <a:buChar char="•"/>
              <a:defRPr sz="1152">
                <a:latin typeface="Times New Roman"/>
                <a:ea typeface="Times New Roman"/>
                <a:cs typeface="Times New Roman"/>
                <a:sym typeface="Times New Roman"/>
              </a:defRPr>
            </a:pPr>
            <a:r>
              <a:t>“Greeks were quite capable of the kind of reasoning necessary to build and sustain a growing economy…. Ancient Greeks, as individuals and collectives, frequently employed… rationally instrumental reasoning in economic contexts. It is nonetheless undeniable that there is a body of classical literature that exemplifies the scorn for money-making that was emphasized by the Finley school. Those expressions of scorn underpin the theory of an essentially timeless and changeless ancient economy predicated on violent extraction and gift exchange…. The approach of the Socratic philosophers to economic rationality was fundamentally critical and normative…. For Finley and his school… any activity that was not grounded in status, and in [its] power relations… was… unmoored and ephemeral…. Economic activity aimed at increasing productivity, innovations aimed at increasing efficiency, and increased consumption—rather than securing the status of the relevant actors—were, thereby, rendered more or less invisible—and in any event, unworthy of detailed study. The result was, so I suppose, both a misunderstanding of the relevant texts and a misrepresentation of the underlying social reality…”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 name="Adam Smith Had No Clue…"/>
          <p:cNvSpPr txBox="1"/>
          <p:nvPr>
            <p:ph type="title" idx="4294967295"/>
          </p:nvPr>
        </p:nvSpPr>
        <p:spPr>
          <a:xfrm>
            <a:off x="457200" y="-1"/>
            <a:ext cx="8255000" cy="1270001"/>
          </a:xfrm>
          <a:prstGeom prst="rect">
            <a:avLst/>
          </a:prstGeom>
        </p:spPr>
        <p:txBody>
          <a:bodyPr>
            <a:normAutofit fontScale="100000" lnSpcReduction="0"/>
          </a:bodyPr>
          <a:lstStyle>
            <a:lvl1pPr defTabSz="438911">
              <a:defRPr sz="5760"/>
            </a:lvl1pPr>
          </a:lstStyle>
          <a:p>
            <a:pPr/>
            <a:r>
              <a:t>Adam Smith Had No Clue…</a:t>
            </a:r>
          </a:p>
        </p:txBody>
      </p:sp>
      <p:sp>
        <p:nvSpPr>
          <p:cNvPr id="52" name="9:50-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9:50-10:00</a:t>
            </a:r>
          </a:p>
        </p:txBody>
      </p:sp>
      <p:pic>
        <p:nvPicPr>
          <p:cNvPr id="53" name="Screen Shot 2020-02-18 at 9.00.59 AM.png" descr="Screen Shot 2020-02-18 at 9.00.59 AM.png"/>
          <p:cNvPicPr>
            <a:picLocks noChangeAspect="0"/>
          </p:cNvPicPr>
          <p:nvPr/>
        </p:nvPicPr>
        <p:blipFill>
          <a:blip r:embed="rId2">
            <a:extLst/>
          </a:blip>
          <a:stretch>
            <a:fillRect/>
          </a:stretch>
        </p:blipFill>
        <p:spPr>
          <a:xfrm>
            <a:off x="181241" y="3552352"/>
            <a:ext cx="4376237" cy="2934808"/>
          </a:xfrm>
          <a:prstGeom prst="rect">
            <a:avLst/>
          </a:prstGeom>
          <a:ln w="12700">
            <a:miter lim="400000"/>
          </a:ln>
        </p:spPr>
      </p:pic>
      <p:pic>
        <p:nvPicPr>
          <p:cNvPr id="54" name="Image" descr="Image"/>
          <p:cNvPicPr>
            <a:picLocks noChangeAspect="0"/>
          </p:cNvPicPr>
          <p:nvPr/>
        </p:nvPicPr>
        <p:blipFill>
          <a:blip r:embed="rId3">
            <a:extLst/>
          </a:blip>
          <a:stretch>
            <a:fillRect/>
          </a:stretch>
        </p:blipFill>
        <p:spPr>
          <a:xfrm>
            <a:off x="4693631" y="3552365"/>
            <a:ext cx="4159634" cy="2934795"/>
          </a:xfrm>
          <a:prstGeom prst="rect">
            <a:avLst/>
          </a:prstGeom>
          <a:ln w="12700">
            <a:miter lim="400000"/>
          </a:ln>
        </p:spPr>
      </p:pic>
      <p:sp>
        <p:nvSpPr>
          <p:cNvPr id="55" name="We have market economies throughout Eurasia, at least—i.e., places where becoming a merchant drawing on sophisticated artisanal producers is a road to wealth, even if not the road……"/>
          <p:cNvSpPr txBox="1"/>
          <p:nvPr>
            <p:ph type="body" sz="half" idx="4294967295"/>
          </p:nvPr>
        </p:nvSpPr>
        <p:spPr>
          <a:xfrm>
            <a:off x="457200" y="1270000"/>
            <a:ext cx="8396065" cy="2282353"/>
          </a:xfrm>
          <a:prstGeom prst="rect">
            <a:avLst/>
          </a:prstGeom>
        </p:spPr>
        <p:txBody>
          <a:bodyPr>
            <a:normAutofit fontScale="100000" lnSpcReduction="0"/>
          </a:bodyPr>
          <a:lstStyle/>
          <a:p>
            <a:pPr marL="168020" indent="-168020" defTabSz="224027">
              <a:spcBef>
                <a:spcPts val="500"/>
              </a:spcBef>
              <a:defRPr sz="1176">
                <a:latin typeface="Times New Roman"/>
                <a:ea typeface="Times New Roman"/>
                <a:cs typeface="Times New Roman"/>
                <a:sym typeface="Times New Roman"/>
              </a:defRPr>
            </a:pPr>
            <a:r>
              <a:t>We have market economies throughout Eurasia, at least—i.e., places where becoming a merchant drawing on sophisticated artisanal producers is a road to wealth, even if not </a:t>
            </a:r>
            <a:r>
              <a:rPr i="1"/>
              <a:t>the</a:t>
            </a:r>
            <a:r>
              <a:t> road…</a:t>
            </a:r>
          </a:p>
          <a:p>
            <a:pPr marL="168020" indent="-168020" defTabSz="224027">
              <a:spcBef>
                <a:spcPts val="500"/>
              </a:spcBef>
              <a:defRPr sz="1176">
                <a:latin typeface="Times New Roman"/>
                <a:ea typeface="Times New Roman"/>
                <a:cs typeface="Times New Roman"/>
                <a:sym typeface="Times New Roman"/>
              </a:defRPr>
            </a:pPr>
            <a:r>
              <a:t>We have governments smart enough—or constrained enough—not to kill the goose that lays the golden eggs, at least not quickly…</a:t>
            </a:r>
          </a:p>
          <a:p>
            <a:pPr marL="168020" indent="-168020" defTabSz="224027">
              <a:spcBef>
                <a:spcPts val="500"/>
              </a:spcBef>
              <a:defRPr sz="1176">
                <a:latin typeface="Times New Roman"/>
                <a:ea typeface="Times New Roman"/>
                <a:cs typeface="Times New Roman"/>
                <a:sym typeface="Times New Roman"/>
              </a:defRPr>
            </a:pPr>
            <a:r>
              <a:t>We have what looks like worldwide growth at a faster pace after 1500—one that calls forth a demographic response…</a:t>
            </a:r>
          </a:p>
          <a:p>
            <a:pPr lvl="1" marL="392048" indent="-168020" defTabSz="224027">
              <a:spcBef>
                <a:spcPts val="500"/>
              </a:spcBef>
              <a:buChar char="•"/>
              <a:defRPr sz="1176">
                <a:latin typeface="Times New Roman"/>
                <a:ea typeface="Times New Roman"/>
                <a:cs typeface="Times New Roman"/>
                <a:sym typeface="Times New Roman"/>
              </a:defRPr>
            </a:pPr>
            <a:r>
              <a:t>Commercial Revolution sees shared global prosperity—but with Atlantic Europe grabbing the lion’s share primarily via empire…</a:t>
            </a:r>
          </a:p>
          <a:p>
            <a:pPr marL="168020" indent="-168020" defTabSz="224027">
              <a:spcBef>
                <a:spcPts val="500"/>
              </a:spcBef>
              <a:defRPr sz="1176">
                <a:latin typeface="Times New Roman"/>
                <a:ea typeface="Times New Roman"/>
                <a:cs typeface="Times New Roman"/>
                <a:sym typeface="Times New Roman"/>
              </a:defRPr>
            </a:pPr>
            <a:r>
              <a:t>Post-1770 in the North Atlantic we have growth that outruns any possible demographic response, and triggers the demographic transition…</a:t>
            </a:r>
          </a:p>
          <a:p>
            <a:pPr marL="168020" indent="-168020" defTabSz="224027">
              <a:spcBef>
                <a:spcPts val="500"/>
              </a:spcBef>
              <a:defRPr sz="1176">
                <a:latin typeface="Times New Roman"/>
                <a:ea typeface="Times New Roman"/>
                <a:cs typeface="Times New Roman"/>
                <a:sym typeface="Times New Roman"/>
              </a:defRPr>
            </a:pPr>
            <a:r>
              <a:t>Why? And how?</a:t>
            </a:r>
          </a:p>
          <a:p>
            <a:pPr lvl="1" marL="392048" indent="-168020" defTabSz="224027">
              <a:spcBef>
                <a:spcPts val="500"/>
              </a:spcBef>
              <a:buChar char="•"/>
              <a:defRPr sz="1176">
                <a:latin typeface="Times New Roman"/>
                <a:ea typeface="Times New Roman"/>
                <a:cs typeface="Times New Roman"/>
                <a:sym typeface="Times New Roman"/>
              </a:defRPr>
            </a:pPr>
            <a:r>
              <a:t>Post-1870 we have a further acceleration to modern economic growth…</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Review: The Fall of Rome"/>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lvl1pPr>
          </a:lstStyle>
          <a:p>
            <a:pPr/>
            <a:r>
              <a:t>Review: The Fall of Rome</a:t>
            </a:r>
          </a:p>
        </p:txBody>
      </p:sp>
      <p:sp>
        <p:nvSpPr>
          <p:cNvPr id="26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65" name="Economic Zenith, Then Economic Decline, Then Political Decline:…"/>
          <p:cNvSpPr txBox="1"/>
          <p:nvPr>
            <p:ph type="body" sz="half" idx="4294967295"/>
          </p:nvPr>
        </p:nvSpPr>
        <p:spPr>
          <a:xfrm>
            <a:off x="277663" y="1270000"/>
            <a:ext cx="3319076"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Economic Zenith, Then Economic Decline, Then Political Decline:</a:t>
            </a:r>
          </a:p>
          <a:p>
            <a:pPr marL="115503" indent="-115503" defTabSz="219455">
              <a:spcBef>
                <a:spcPts val="500"/>
              </a:spcBef>
              <a:buFontTx/>
              <a:defRPr sz="1152">
                <a:latin typeface="Times New Roman"/>
                <a:ea typeface="Times New Roman"/>
                <a:cs typeface="Times New Roman"/>
                <a:sym typeface="Times New Roman"/>
              </a:defRPr>
            </a:pPr>
            <a:r>
              <a:t>While the existing data are somewhat contradictory, the consensus amongst archaeologists is the early 2nd century. </a:t>
            </a:r>
          </a:p>
          <a:p>
            <a:pPr marL="115503" indent="-115503" defTabSz="219455">
              <a:spcBef>
                <a:spcPts val="500"/>
              </a:spcBef>
              <a:buFontTx/>
              <a:defRPr sz="1152">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15503" indent="-115503" defTabSz="219455">
              <a:spcBef>
                <a:spcPts val="500"/>
              </a:spcBef>
              <a:buFontTx/>
              <a:defRPr sz="1152">
                <a:latin typeface="Times New Roman"/>
                <a:ea typeface="Times New Roman"/>
                <a:cs typeface="Times New Roman"/>
                <a:sym typeface="Times New Roman"/>
              </a:defRPr>
            </a:pPr>
            <a:r>
              <a:t>Citizens began to lose their rights and by the end of the 2nd century, they were being tied to the land as serfs </a:t>
            </a:r>
          </a:p>
          <a:p>
            <a:pPr marL="115503" indent="-115503" defTabSz="219455">
              <a:spcBef>
                <a:spcPts val="500"/>
              </a:spcBef>
              <a:buFontTx/>
              <a:defRPr sz="1152">
                <a:latin typeface="Times New Roman"/>
                <a:ea typeface="Times New Roman"/>
                <a:cs typeface="Times New Roman"/>
                <a:sym typeface="Times New Roman"/>
              </a:defRPr>
            </a:pPr>
            <a:r>
              <a:t>The Barbarians were at the gates, but it seems reasonable to see this as an outcome of the weakening of Roman institutions </a:t>
            </a:r>
          </a:p>
          <a:p>
            <a:pPr marL="115503" indent="-115503" defTabSz="219455">
              <a:spcBef>
                <a:spcPts val="500"/>
              </a:spcBef>
              <a:buFontTx/>
              <a:defRPr sz="1152">
                <a:latin typeface="Times New Roman"/>
                <a:ea typeface="Times New Roman"/>
                <a:cs typeface="Times New Roman"/>
                <a:sym typeface="Times New Roman"/>
              </a:defRPr>
            </a:pPr>
            <a:r>
              <a:t>Earlier Rome had defeated far more formidable and better organized enemies like the Carthaginians. </a:t>
            </a:r>
          </a:p>
          <a:p>
            <a:pPr marL="115503" indent="-115503" defTabSz="219455">
              <a:spcBef>
                <a:spcPts val="500"/>
              </a:spcBef>
              <a:buFontTx/>
              <a:defRPr sz="1152">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15503" indent="-115503" defTabSz="219455">
              <a:spcBef>
                <a:spcPts val="500"/>
              </a:spcBef>
              <a:buFontTx/>
              <a:defRPr sz="1152">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15503" indent="-115503" defTabSz="219455">
              <a:spcBef>
                <a:spcPts val="500"/>
              </a:spcBef>
              <a:buFontTx/>
              <a:defRPr sz="1152">
                <a:latin typeface="Times New Roman"/>
                <a:ea typeface="Times New Roman"/>
                <a:cs typeface="Times New Roman"/>
                <a:sym typeface="Times New Roman"/>
              </a:defRPr>
            </a:pPr>
            <a:r>
              <a:t>But Malthusian crises are supposed to increase living standards, not reduce them: so what is going on?</a:t>
            </a:r>
          </a:p>
        </p:txBody>
      </p:sp>
      <p:pic>
        <p:nvPicPr>
          <p:cNvPr id="266" name="Image" descr="Image"/>
          <p:cNvPicPr>
            <a:picLocks noChangeAspect="1"/>
          </p:cNvPicPr>
          <p:nvPr/>
        </p:nvPicPr>
        <p:blipFill>
          <a:blip r:embed="rId2">
            <a:extLst/>
          </a:blip>
          <a:stretch>
            <a:fillRect/>
          </a:stretch>
        </p:blipFill>
        <p:spPr>
          <a:xfrm>
            <a:off x="3700402" y="1318296"/>
            <a:ext cx="5149762" cy="3475735"/>
          </a:xfrm>
          <a:prstGeom prst="rect">
            <a:avLst/>
          </a:prstGeom>
          <a:ln w="12700">
            <a:miter lim="400000"/>
          </a:ln>
        </p:spPr>
      </p:pic>
      <p:pic>
        <p:nvPicPr>
          <p:cNvPr id="267" name="Image" descr="Image"/>
          <p:cNvPicPr>
            <a:picLocks noChangeAspect="1"/>
          </p:cNvPicPr>
          <p:nvPr/>
        </p:nvPicPr>
        <p:blipFill>
          <a:blip r:embed="rId3">
            <a:extLst/>
          </a:blip>
          <a:stretch>
            <a:fillRect/>
          </a:stretch>
        </p:blipFill>
        <p:spPr>
          <a:xfrm>
            <a:off x="6698636" y="4794031"/>
            <a:ext cx="2279388" cy="1831723"/>
          </a:xfrm>
          <a:prstGeom prst="rect">
            <a:avLst/>
          </a:prstGeom>
          <a:ln w="12700">
            <a:miter lim="400000"/>
          </a:ln>
        </p:spPr>
      </p:pic>
      <p:pic>
        <p:nvPicPr>
          <p:cNvPr id="268" name="Image" descr="Image"/>
          <p:cNvPicPr>
            <a:picLocks noChangeAspect="1"/>
          </p:cNvPicPr>
          <p:nvPr/>
        </p:nvPicPr>
        <p:blipFill>
          <a:blip r:embed="rId4">
            <a:extLst/>
          </a:blip>
          <a:stretch>
            <a:fillRect/>
          </a:stretch>
        </p:blipFill>
        <p:spPr>
          <a:xfrm>
            <a:off x="3385494" y="4794031"/>
            <a:ext cx="3841951" cy="2000507"/>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Three Great Plagues</a:t>
            </a:r>
          </a:p>
        </p:txBody>
      </p:sp>
      <p:sp>
        <p:nvSpPr>
          <p:cNvPr id="271"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The Domar Hypothesi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Domar Hypothesis</a:t>
            </a:r>
          </a:p>
        </p:txBody>
      </p:sp>
      <p:sp>
        <p:nvSpPr>
          <p:cNvPr id="27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75"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You can have a leisured upper class, or abundant land relative to labor, or free labor, but not all three at once:</a:t>
            </a:r>
          </a:p>
        </p:txBody>
      </p:sp>
      <p:pic>
        <p:nvPicPr>
          <p:cNvPr id="276" name="Image" descr="Image"/>
          <p:cNvPicPr>
            <a:picLocks noChangeAspect="1"/>
          </p:cNvPicPr>
          <p:nvPr/>
        </p:nvPicPr>
        <p:blipFill>
          <a:blip r:embed="rId2">
            <a:extLst/>
          </a:blip>
          <a:stretch>
            <a:fillRect/>
          </a:stretch>
        </p:blipFill>
        <p:spPr>
          <a:xfrm>
            <a:off x="119462" y="2445985"/>
            <a:ext cx="3769611" cy="2451132"/>
          </a:xfrm>
          <a:prstGeom prst="rect">
            <a:avLst/>
          </a:prstGeom>
          <a:ln w="12700">
            <a:miter lim="400000"/>
          </a:ln>
        </p:spPr>
      </p:pic>
      <p:pic>
        <p:nvPicPr>
          <p:cNvPr id="277" name="Image" descr="Image"/>
          <p:cNvPicPr>
            <a:picLocks noChangeAspect="1"/>
          </p:cNvPicPr>
          <p:nvPr/>
        </p:nvPicPr>
        <p:blipFill>
          <a:blip r:embed="rId3">
            <a:extLst/>
          </a:blip>
          <a:stretch>
            <a:fillRect/>
          </a:stretch>
        </p:blipFill>
        <p:spPr>
          <a:xfrm>
            <a:off x="4358283" y="2445985"/>
            <a:ext cx="4072649" cy="2451132"/>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The Later Roman Empire"/>
          <p:cNvSpPr txBox="1"/>
          <p:nvPr>
            <p:ph type="title" idx="4294967295"/>
          </p:nvPr>
        </p:nvSpPr>
        <p:spPr>
          <a:xfrm>
            <a:off x="277663" y="-1"/>
            <a:ext cx="8572501" cy="1270001"/>
          </a:xfrm>
          <a:prstGeom prst="rect">
            <a:avLst/>
          </a:prstGeom>
        </p:spPr>
        <p:txBody>
          <a:bodyPr>
            <a:normAutofit fontScale="100000" lnSpcReduction="0"/>
          </a:bodyPr>
          <a:lstStyle>
            <a:lvl1pPr defTabSz="429768">
              <a:defRPr sz="5640">
                <a:solidFill>
                  <a:srgbClr val="008000"/>
                </a:solidFill>
              </a:defRPr>
            </a:lvl1pPr>
          </a:lstStyle>
          <a:p>
            <a:pPr/>
            <a:r>
              <a:t>The Later Roman Empire</a:t>
            </a:r>
          </a:p>
        </p:txBody>
      </p:sp>
      <p:sp>
        <p:nvSpPr>
          <p:cNvPr id="280" name="How does it compare to the expanding Roman Republic?…"/>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does it compare to the expanding Roman Republic?</a:t>
            </a:r>
          </a:p>
          <a:p>
            <a:pPr marL="240631" indent="-240631">
              <a:spcBef>
                <a:spcPts val="1200"/>
              </a:spcBef>
              <a:buFontTx/>
              <a:defRPr sz="2400">
                <a:latin typeface="Times New Roman"/>
                <a:ea typeface="Times New Roman"/>
                <a:cs typeface="Times New Roman"/>
                <a:sym typeface="Times New Roman"/>
              </a:defRPr>
            </a:pPr>
            <a:r>
              <a:rPr b="1"/>
              <a:t>Militarism</a:t>
            </a:r>
            <a:r>
              <a:t>: in striking contrast to earlier days, a successful general is a threat to the emperor. Eighteen emperors in 35 years between Philip the Arab and Diocletian</a:t>
            </a:r>
          </a:p>
          <a:p>
            <a:pPr marL="240631" indent="-240631">
              <a:spcBef>
                <a:spcPts val="1200"/>
              </a:spcBef>
              <a:buFontTx/>
              <a:defRPr b="1" sz="2400">
                <a:latin typeface="Times New Roman"/>
                <a:ea typeface="Times New Roman"/>
                <a:cs typeface="Times New Roman"/>
                <a:sym typeface="Times New Roman"/>
              </a:defRPr>
            </a:pPr>
            <a:r>
              <a:t>Mobilization:</a:t>
            </a:r>
            <a:r>
              <a:rPr b="0"/>
              <a:t> In order to extract resources from a smaller population, the people must be disarmed rather than mobilized.</a:t>
            </a:r>
            <a:endParaRPr b="0"/>
          </a:p>
          <a:p>
            <a:pPr marL="240631" indent="-240631">
              <a:spcBef>
                <a:spcPts val="1200"/>
              </a:spcBef>
              <a:buFontTx/>
              <a:defRPr b="1" sz="2400">
                <a:latin typeface="Times New Roman"/>
                <a:ea typeface="Times New Roman"/>
                <a:cs typeface="Times New Roman"/>
                <a:sym typeface="Times New Roman"/>
              </a:defRPr>
            </a:pPr>
            <a:r>
              <a:t>Distribution:</a:t>
            </a:r>
            <a:r>
              <a:rPr b="0"/>
              <a:t> The smaller pool of benefits needs to be hoarded for those with connections, not shared.</a:t>
            </a:r>
            <a:endParaRPr b="0"/>
          </a:p>
          <a:p>
            <a:pPr marL="240631" indent="-240631">
              <a:spcBef>
                <a:spcPts val="1200"/>
              </a:spcBef>
              <a:buFontTx/>
              <a:defRPr b="1" sz="2400">
                <a:latin typeface="Times New Roman"/>
                <a:ea typeface="Times New Roman"/>
                <a:cs typeface="Times New Roman"/>
                <a:sym typeface="Times New Roman"/>
              </a:defRPr>
            </a:pPr>
            <a:r>
              <a:t>Incorporation</a:t>
            </a:r>
            <a:r>
              <a:rPr b="0"/>
              <a:t>: You can join the Goths: you cannot join the Roman upper class unless you know someone…</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Dell’s Summary of Acemoglu and Robinson on the Rise and Fall of Rome II"/>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8000"/>
                </a:solidFill>
              </a:defRPr>
            </a:lvl1pPr>
          </a:lstStyle>
          <a:p>
            <a:pPr/>
            <a:r>
              <a:t>Dell’s Summary of Acemoglu and Robinson on the Rise and Fall of Rome II</a:t>
            </a:r>
          </a:p>
        </p:txBody>
      </p:sp>
      <p:sp>
        <p:nvSpPr>
          <p:cNvPr id="28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84" name="For the Roman Empire, the collapse of Roman authority was pronounced, particularly in the West:…"/>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For the Roman Empire, the collapse of Roman authority was pronounced, particularly in the West:</a:t>
            </a:r>
          </a:p>
          <a:p>
            <a:pPr marL="214162" indent="-214162" defTabSz="406908">
              <a:spcBef>
                <a:spcPts val="1000"/>
              </a:spcBef>
              <a:buFontTx/>
              <a:defRPr sz="2136">
                <a:latin typeface="Times New Roman"/>
                <a:ea typeface="Times New Roman"/>
                <a:cs typeface="Times New Roman"/>
                <a:sym typeface="Times New Roman"/>
              </a:defRPr>
            </a:pPr>
            <a:r>
              <a:t>By 450AD all the trappings of Roman economic prosperity were gone. </a:t>
            </a:r>
          </a:p>
          <a:p>
            <a:pPr marL="214162" indent="-214162" defTabSz="406908">
              <a:spcBef>
                <a:spcPts val="1000"/>
              </a:spcBef>
              <a:buFontTx/>
              <a:defRPr sz="2136">
                <a:latin typeface="Times New Roman"/>
                <a:ea typeface="Times New Roman"/>
                <a:cs typeface="Times New Roman"/>
                <a:sym typeface="Times New Roman"/>
              </a:defRPr>
            </a:pPr>
            <a:r>
              <a:t>Money vanished from circulation. </a:t>
            </a:r>
          </a:p>
          <a:p>
            <a:pPr marL="214162" indent="-214162" defTabSz="406908">
              <a:spcBef>
                <a:spcPts val="1000"/>
              </a:spcBef>
              <a:buFontTx/>
              <a:defRPr sz="2136">
                <a:latin typeface="Times New Roman"/>
                <a:ea typeface="Times New Roman"/>
                <a:cs typeface="Times New Roman"/>
                <a:sym typeface="Times New Roman"/>
              </a:defRPr>
            </a:pPr>
            <a:r>
              <a:t>Urban areas were abandoned and buildings stripped of stone. </a:t>
            </a:r>
          </a:p>
          <a:p>
            <a:pPr marL="214162" indent="-214162" defTabSz="406908">
              <a:spcBef>
                <a:spcPts val="1000"/>
              </a:spcBef>
              <a:buFontTx/>
              <a:defRPr sz="2136">
                <a:latin typeface="Times New Roman"/>
                <a:ea typeface="Times New Roman"/>
                <a:cs typeface="Times New Roman"/>
                <a:sym typeface="Times New Roman"/>
              </a:defRPr>
            </a:pPr>
            <a:r>
              <a:t>The roads were overgrown with weeds. </a:t>
            </a:r>
          </a:p>
          <a:p>
            <a:pPr marL="214162" indent="-214162" defTabSz="406908">
              <a:spcBef>
                <a:spcPts val="1000"/>
              </a:spcBef>
              <a:buFontTx/>
              <a:defRPr sz="2136">
                <a:latin typeface="Times New Roman"/>
                <a:ea typeface="Times New Roman"/>
                <a:cs typeface="Times New Roman"/>
                <a:sym typeface="Times New Roman"/>
              </a:defRPr>
            </a:pPr>
            <a:r>
              <a:t>The only type of pottery which was fabricated was crude and hand made, not manufactured. </a:t>
            </a:r>
          </a:p>
          <a:p>
            <a:pPr marL="214162" indent="-214162" defTabSz="406908">
              <a:spcBef>
                <a:spcPts val="1000"/>
              </a:spcBef>
              <a:buFontTx/>
              <a:defRPr sz="2136">
                <a:latin typeface="Times New Roman"/>
                <a:ea typeface="Times New Roman"/>
                <a:cs typeface="Times New Roman"/>
                <a:sym typeface="Times New Roman"/>
              </a:defRPr>
            </a:pPr>
            <a:r>
              <a:t>People forgot how to use mortar and they also forgot how to read and write. </a:t>
            </a:r>
          </a:p>
          <a:p>
            <a:pPr marL="214162" indent="-214162" defTabSz="406908">
              <a:spcBef>
                <a:spcPts val="1000"/>
              </a:spcBef>
              <a:buFontTx/>
              <a:defRPr sz="2136">
                <a:latin typeface="Times New Roman"/>
                <a:ea typeface="Times New Roman"/>
                <a:cs typeface="Times New Roman"/>
                <a:sym typeface="Times New Roman"/>
              </a:defRPr>
            </a:pPr>
            <a:r>
              <a:t>Roofs were made of branches, not tiles. </a:t>
            </a:r>
          </a:p>
          <a:p>
            <a:pPr marL="214162" indent="-214162" defTabSz="406908">
              <a:spcBef>
                <a:spcPts val="1000"/>
              </a:spcBef>
              <a:buFontTx/>
              <a:defRPr sz="2136">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Review: Republic to Empire"/>
          <p:cNvSpPr txBox="1"/>
          <p:nvPr>
            <p:ph type="title" idx="4294967295"/>
          </p:nvPr>
        </p:nvSpPr>
        <p:spPr>
          <a:xfrm>
            <a:off x="277663" y="-1"/>
            <a:ext cx="8572501" cy="1270001"/>
          </a:xfrm>
          <a:prstGeom prst="rect">
            <a:avLst/>
          </a:prstGeom>
        </p:spPr>
        <p:txBody>
          <a:bodyPr>
            <a:normAutofit fontScale="100000" lnSpcReduction="0"/>
          </a:bodyPr>
          <a:lstStyle>
            <a:lvl1pPr defTabSz="384047">
              <a:defRPr sz="5040">
                <a:solidFill>
                  <a:srgbClr val="008000"/>
                </a:solidFill>
              </a:defRPr>
            </a:lvl1pPr>
          </a:lstStyle>
          <a:p>
            <a:pPr/>
            <a:r>
              <a:t>Review: Republic to Empire</a:t>
            </a:r>
          </a:p>
        </p:txBody>
      </p:sp>
      <p:sp>
        <p:nvSpPr>
          <p:cNvPr id="28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88" name="Political transi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Political transition:</a:t>
            </a:r>
          </a:p>
          <a:p>
            <a:pPr marL="161223" indent="-161223" defTabSz="306324">
              <a:spcBef>
                <a:spcPts val="800"/>
              </a:spcBef>
              <a:buFontTx/>
              <a:defRPr sz="1608">
                <a:latin typeface="Times New Roman"/>
                <a:ea typeface="Times New Roman"/>
                <a:cs typeface="Times New Roman"/>
                <a:sym typeface="Times New Roman"/>
              </a:defRPr>
            </a:pPr>
            <a:r>
              <a:t>The expansion of Rome’s conquests created inequality and increasing political instability. </a:t>
            </a:r>
          </a:p>
          <a:p>
            <a:pPr marL="161223" indent="-161223" defTabSz="306324">
              <a:spcBef>
                <a:spcPts val="800"/>
              </a:spcBef>
              <a:buFontTx/>
              <a:defRPr sz="1608">
                <a:latin typeface="Times New Roman"/>
                <a:ea typeface="Times New Roman"/>
                <a:cs typeface="Times New Roman"/>
                <a:sym typeface="Times New Roman"/>
              </a:defRPr>
            </a:pPr>
            <a:r>
              <a:t>There were calls for the redistribution of land and power. </a:t>
            </a:r>
          </a:p>
          <a:p>
            <a:pPr marL="161223" indent="-161223" defTabSz="306324">
              <a:spcBef>
                <a:spcPts val="800"/>
              </a:spcBef>
              <a:buFontTx/>
              <a:defRPr sz="1608">
                <a:latin typeface="Times New Roman"/>
                <a:ea typeface="Times New Roman"/>
                <a:cs typeface="Times New Roman"/>
                <a:sym typeface="Times New Roman"/>
              </a:defRPr>
            </a:pPr>
            <a:r>
              <a:t>For example, Plebeian Tribune Tiberius Gracchus started to develop very ‘populist’ political platforms which threatened the senatorial elites. </a:t>
            </a:r>
          </a:p>
          <a:p>
            <a:pPr marL="161223" indent="-161223" defTabSz="306324">
              <a:spcBef>
                <a:spcPts val="800"/>
              </a:spcBef>
              <a:buFontTx/>
              <a:defRPr sz="1608">
                <a:latin typeface="Times New Roman"/>
                <a:ea typeface="Times New Roman"/>
                <a:cs typeface="Times New Roman"/>
                <a:sym typeface="Times New Roman"/>
              </a:defRPr>
            </a:pPr>
            <a:r>
              <a:t>The culmination of this was civil war, the dictatorship of Julius Caesar, and finally the creation of the Empire under Augustus. </a:t>
            </a:r>
          </a:p>
          <a:p>
            <a:pPr lvl="1" marL="416493" indent="-161223" defTabSz="306324">
              <a:spcBef>
                <a:spcPts val="800"/>
              </a:spcBef>
              <a:buFontTx/>
              <a:buChar char="•"/>
              <a:defRPr sz="1608">
                <a:latin typeface="Times New Roman"/>
                <a:ea typeface="Times New Roman"/>
                <a:cs typeface="Times New Roman"/>
                <a:sym typeface="Times New Roman"/>
              </a:defRPr>
            </a:pPr>
            <a:r>
              <a:t>First the </a:t>
            </a:r>
            <a:r>
              <a:rPr i="1"/>
              <a:t>principate</a:t>
            </a:r>
          </a:p>
          <a:p>
            <a:pPr lvl="1" marL="416493" indent="-161223" defTabSz="306324">
              <a:spcBef>
                <a:spcPts val="800"/>
              </a:spcBef>
              <a:buFontTx/>
              <a:buChar char="•"/>
              <a:defRPr sz="1608">
                <a:latin typeface="Times New Roman"/>
                <a:ea typeface="Times New Roman"/>
                <a:cs typeface="Times New Roman"/>
                <a:sym typeface="Times New Roman"/>
              </a:defRPr>
            </a:pPr>
            <a:r>
              <a:t>Then the </a:t>
            </a:r>
            <a:r>
              <a:rPr i="1"/>
              <a:t>dominate</a:t>
            </a:r>
            <a:endParaRPr i="1"/>
          </a:p>
          <a:p>
            <a:pPr marL="161223" indent="-161223" defTabSz="306324">
              <a:spcBef>
                <a:spcPts val="800"/>
              </a:spcBef>
              <a:buFontTx/>
              <a:defRPr sz="1608">
                <a:latin typeface="Times New Roman"/>
                <a:ea typeface="Times New Roman"/>
                <a:cs typeface="Times New Roman"/>
                <a:sym typeface="Times New Roman"/>
              </a:defRPr>
            </a:pPr>
            <a:r>
              <a:t>Augustus reformed the army, removing it as a bastion of plebeian power. </a:t>
            </a:r>
          </a:p>
          <a:p>
            <a:pPr marL="161223" indent="-161223" defTabSz="306324">
              <a:spcBef>
                <a:spcPts val="800"/>
              </a:spcBef>
              <a:buFontTx/>
              <a:defRPr sz="1608">
                <a:latin typeface="Times New Roman"/>
                <a:ea typeface="Times New Roman"/>
                <a:cs typeface="Times New Roman"/>
                <a:sym typeface="Times New Roman"/>
              </a:defRPr>
            </a:pPr>
            <a:r>
              <a:t>His successor Tiberius stripped the assemblies of powers and gave them to the senate—and then neutered the senate</a:t>
            </a:r>
          </a:p>
          <a:p>
            <a:pPr marL="161223" indent="-161223" defTabSz="306324">
              <a:spcBef>
                <a:spcPts val="800"/>
              </a:spcBef>
              <a:buFontTx/>
              <a:defRPr sz="1608">
                <a:latin typeface="Times New Roman"/>
                <a:ea typeface="Times New Roman"/>
                <a:cs typeface="Times New Roman"/>
                <a:sym typeface="Times New Roman"/>
              </a:defRPr>
            </a:pPr>
            <a:r>
              <a:t>A semi-hereditary monarchy replaced the Republic:</a:t>
            </a:r>
          </a:p>
          <a:p>
            <a:pPr lvl="1" marL="416493" indent="-161223" defTabSz="306324">
              <a:spcBef>
                <a:spcPts val="800"/>
              </a:spcBef>
              <a:buFontTx/>
              <a:buChar char="•"/>
              <a:defRPr sz="1608">
                <a:latin typeface="Times New Roman"/>
                <a:ea typeface="Times New Roman"/>
                <a:cs typeface="Times New Roman"/>
                <a:sym typeface="Times New Roman"/>
              </a:defRPr>
            </a:pPr>
            <a:r>
              <a:t>“May good success attend the Roman senate and people and myself. I hereby adopt as my son Marcus Ulpius Nerva Traianus…”</a:t>
            </a:r>
          </a:p>
          <a:p>
            <a:pPr marL="161223" indent="-161223" defTabSz="306324">
              <a:spcBef>
                <a:spcPts val="800"/>
              </a:spcBef>
              <a:buFontTx/>
              <a:defRPr sz="1608">
                <a:latin typeface="Times New Roman"/>
                <a:ea typeface="Times New Roman"/>
                <a:cs typeface="Times New Roman"/>
                <a:sym typeface="Times New Roman"/>
              </a:defRPr>
            </a:pPr>
            <a:r>
              <a:t>This was a move towards more “extractive” political institutions and though it stabilized things for awhile, there was an eventual movement towards even more extractive economic institutions </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291" name="Beste, Memorials:…"/>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Beste, </a:t>
            </a:r>
            <a:r>
              <a:rPr i="1"/>
              <a:t>Memorials:</a:t>
            </a:r>
          </a:p>
          <a:p>
            <a:pPr marL="240631" indent="-240631">
              <a:spcBef>
                <a:spcPts val="1200"/>
              </a:spcBef>
              <a:buFontTx/>
              <a:defRPr sz="2400">
                <a:latin typeface="Times New Roman"/>
                <a:ea typeface="Times New Roman"/>
                <a:cs typeface="Times New Roman"/>
                <a:sym typeface="Times New Roman"/>
              </a:defRPr>
            </a:pPr>
            <a:r>
              <a:t>The Duke of Gloucester, brother of King George III, permitted Mr. Gibbon to present to him the first volume of </a:t>
            </a:r>
            <a:r>
              <a:rPr i="1"/>
              <a:t>The History of the Decline and Fall of the Roman Empire</a:t>
            </a:r>
            <a:r>
              <a:t>. When the second volume of that work appeared, it was quite in order that it should be presented to His Royal Highness in like manner. The prince received the author with much good nature and affability, saying to him, as he laid the quarto on the table,</a:t>
            </a:r>
          </a:p>
          <a:p>
            <a:pPr lvl="1" marL="621631" indent="-240631">
              <a:spcBef>
                <a:spcPts val="1200"/>
              </a:spcBef>
              <a:buFontTx/>
              <a:buChar char="•"/>
              <a:defRPr sz="2400">
                <a:latin typeface="Times New Roman"/>
                <a:ea typeface="Times New Roman"/>
                <a:cs typeface="Times New Roman"/>
                <a:sym typeface="Times New Roman"/>
              </a:defRPr>
            </a:pPr>
            <a:r>
              <a:t>“Another damned thick, square book! Always, scribble, scribble, scribble! Eh! Mr. Gibbon?”</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294" name="Five Good Emperors: Nerva-Trajan-Hadrian-Antonius Pius-Marcus Aureliu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Five Good Emperors: Nerva-Trajan-Hadrian-Antonius Pius-Marcus Aurelius:</a:t>
            </a:r>
          </a:p>
          <a:p>
            <a:pPr marL="161223" indent="-161223" defTabSz="306324">
              <a:spcBef>
                <a:spcPts val="800"/>
              </a:spcBef>
              <a:buFontTx/>
              <a:defRPr sz="1608">
                <a:latin typeface="Times New Roman"/>
                <a:ea typeface="Times New Roman"/>
                <a:cs typeface="Times New Roman"/>
                <a:sym typeface="Times New Roman"/>
              </a:defRPr>
            </a:pPr>
            <a:r>
              <a:t>If a man were called to fix the period in the history of the world, during which the condition of the human race was most happy and prosperous, he would, without hesitation, name that which elapsed from the death of Domitian to the accession of Commodus. </a:t>
            </a:r>
          </a:p>
          <a:p>
            <a:pPr lvl="1" marL="416493" indent="-161223" defTabSz="306324">
              <a:spcBef>
                <a:spcPts val="800"/>
              </a:spcBef>
              <a:buFontTx/>
              <a:buChar char="•"/>
              <a:defRPr sz="1608">
                <a:latin typeface="Times New Roman"/>
                <a:ea typeface="Times New Roman"/>
                <a:cs typeface="Times New Roman"/>
                <a:sym typeface="Times New Roman"/>
              </a:defRPr>
            </a:pPr>
            <a:r>
              <a:t>The vast extent of the Roman empire was governed by absolute power, under the guidance of virtue and wisdom. </a:t>
            </a:r>
          </a:p>
          <a:p>
            <a:pPr lvl="1" marL="416493" indent="-161223" defTabSz="306324">
              <a:spcBef>
                <a:spcPts val="800"/>
              </a:spcBef>
              <a:buFontTx/>
              <a:buChar char="•"/>
              <a:defRPr sz="1608">
                <a:latin typeface="Times New Roman"/>
                <a:ea typeface="Times New Roman"/>
                <a:cs typeface="Times New Roman"/>
                <a:sym typeface="Times New Roman"/>
              </a:defRPr>
            </a:pPr>
            <a:r>
              <a:t>The armies were restrained by the firm but gentle hand of four successive emperors, whose characters and authority commanded involuntary respect. </a:t>
            </a:r>
          </a:p>
          <a:p>
            <a:pPr lvl="1" marL="416493" indent="-161223" defTabSz="306324">
              <a:spcBef>
                <a:spcPts val="800"/>
              </a:spcBef>
              <a:buFontTx/>
              <a:buChar char="•"/>
              <a:defRPr sz="1608">
                <a:latin typeface="Times New Roman"/>
                <a:ea typeface="Times New Roman"/>
                <a:cs typeface="Times New Roman"/>
                <a:sym typeface="Times New Roman"/>
              </a:defRPr>
            </a:pPr>
            <a:r>
              <a:t>The forms of the civil administration were carefully preserved by Nerva, Trajan, Hadrian, and the Antonines, who delighted in the image of liberty, and were pleased with considering themselves as the accountable ministers of the laws. </a:t>
            </a:r>
          </a:p>
          <a:p>
            <a:pPr lvl="1" marL="416493" indent="-161223" defTabSz="306324">
              <a:spcBef>
                <a:spcPts val="800"/>
              </a:spcBef>
              <a:buFontTx/>
              <a:buChar char="•"/>
              <a:defRPr sz="1608">
                <a:latin typeface="Times New Roman"/>
                <a:ea typeface="Times New Roman"/>
                <a:cs typeface="Times New Roman"/>
                <a:sym typeface="Times New Roman"/>
              </a:defRPr>
            </a:pPr>
            <a:r>
              <a:t>Such princes deserved the honor of restoring the republic, had the Romans of their days been capable of enjoying a rational freedom.</a:t>
            </a:r>
          </a:p>
          <a:p>
            <a:pPr marL="161223" indent="-161223" defTabSz="306324">
              <a:spcBef>
                <a:spcPts val="800"/>
              </a:spcBef>
              <a:buFontTx/>
              <a:defRPr sz="1608">
                <a:latin typeface="Times New Roman"/>
                <a:ea typeface="Times New Roman"/>
                <a:cs typeface="Times New Roman"/>
                <a:sym typeface="Times New Roman"/>
              </a:defRPr>
            </a:pPr>
            <a:r>
              <a:t>The labors of these monarchs were overpaid by </a:t>
            </a:r>
          </a:p>
          <a:p>
            <a:pPr lvl="1" marL="416493" indent="-161223" defTabSz="306324">
              <a:spcBef>
                <a:spcPts val="800"/>
              </a:spcBef>
              <a:buFontTx/>
              <a:buChar char="•"/>
              <a:defRPr sz="1608">
                <a:latin typeface="Times New Roman"/>
                <a:ea typeface="Times New Roman"/>
                <a:cs typeface="Times New Roman"/>
                <a:sym typeface="Times New Roman"/>
              </a:defRPr>
            </a:pPr>
            <a:r>
              <a:t>the immense reward that inseparably waited on their success; </a:t>
            </a:r>
          </a:p>
          <a:p>
            <a:pPr lvl="1" marL="416493" indent="-161223" defTabSz="306324">
              <a:spcBef>
                <a:spcPts val="800"/>
              </a:spcBef>
              <a:buFontTx/>
              <a:buChar char="•"/>
              <a:defRPr sz="1608">
                <a:latin typeface="Times New Roman"/>
                <a:ea typeface="Times New Roman"/>
                <a:cs typeface="Times New Roman"/>
                <a:sym typeface="Times New Roman"/>
              </a:defRPr>
            </a:pPr>
            <a:r>
              <a:t>by the honest pride of virtue, and </a:t>
            </a:r>
          </a:p>
          <a:p>
            <a:pPr lvl="1" marL="416493" indent="-161223" defTabSz="306324">
              <a:spcBef>
                <a:spcPts val="800"/>
              </a:spcBef>
              <a:buFontTx/>
              <a:buChar char="•"/>
              <a:defRPr sz="1608">
                <a:latin typeface="Times New Roman"/>
                <a:ea typeface="Times New Roman"/>
                <a:cs typeface="Times New Roman"/>
                <a:sym typeface="Times New Roman"/>
              </a:defRPr>
            </a:pPr>
            <a:r>
              <a:t>by the exquisite delight of beholding the general happiness of which they were the authors.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Aelius Aristid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Aelius Aristides</a:t>
            </a:r>
          </a:p>
        </p:txBody>
      </p:sp>
      <p:sp>
        <p:nvSpPr>
          <p:cNvPr id="297" name="The Roman Ora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The Roman Oration:</a:t>
            </a:r>
          </a:p>
          <a:p>
            <a:pPr marL="151597" indent="-151597" defTabSz="288036">
              <a:buFontTx/>
              <a:defRPr sz="1512">
                <a:latin typeface="Times New Roman"/>
                <a:ea typeface="Times New Roman"/>
                <a:cs typeface="Times New Roman"/>
                <a:sym typeface="Times New Roman"/>
              </a:defRPr>
            </a:pPr>
            <a:r>
              <a:t>Whatever the seasons make grow and whatever countries and rivers and lakes and arts of Hellenes and non-Hellenes produce are brought from every land and sea, so that if one would look at all these things, he must needs behold them either by visiting the entire civilized world or by coming to this city. For whatever is grown and made among each people cannot fail to be here at all times and in abundance. And here the the merchant vessels come carrying these many products from all region in every season and even at every equinox, so that the city appears a kind of common emporium of the world.</a:t>
            </a:r>
          </a:p>
          <a:p>
            <a:pPr marL="151597" indent="-151597" defTabSz="288036">
              <a:buFontTx/>
              <a:defRPr sz="1512">
                <a:latin typeface="Times New Roman"/>
                <a:ea typeface="Times New Roman"/>
                <a:cs typeface="Times New Roman"/>
                <a:sym typeface="Times New Roman"/>
              </a:defRPr>
            </a:pPr>
            <a:r>
              <a:t>Cargoes from India and, if you will, even from Arabia the Blest one can see in such numbers as to surmise that in those lands the trees will have been stripped bare and that the inhabitants of these lands, if they need anything, must come here and beg for a share of their own. Again one can see Babylonian garments and ornaments from the barbarian country beyond arriving in greater quantity and with more ease than if shippers from Naxos or from Cythnos, bearing something from those islands, had but to enter the port of Athens. Your farms are Egypt, Sicily and the civilized part of Africa.</a:t>
            </a:r>
          </a:p>
          <a:p>
            <a:pPr marL="151597" indent="-151597" defTabSz="288036">
              <a:buFontTx/>
              <a:defRPr sz="1512">
                <a:latin typeface="Times New Roman"/>
                <a:ea typeface="Times New Roman"/>
                <a:cs typeface="Times New Roman"/>
                <a:sym typeface="Times New Roman"/>
              </a:defRPr>
            </a:pPr>
            <a:r>
              <a:t>Arrivals and departures by sea never cease, so that the wonder is not that the harbor has insufficient space for merchant vessels, but that even the sea has enough, if it really does.</a:t>
            </a:r>
          </a:p>
          <a:p>
            <a:pPr marL="151597" indent="-151597" defTabSz="288036">
              <a:buFontTx/>
              <a:defRPr sz="1512">
                <a:latin typeface="Times New Roman"/>
                <a:ea typeface="Times New Roman"/>
                <a:cs typeface="Times New Roman"/>
                <a:sym typeface="Times New Roman"/>
              </a:defRPr>
            </a:pPr>
            <a:r>
              <a:t>And just as Hesiod said about the ends of the Ocean, that there is a common channel where all waters have one source and destination, so there is a common channel to Rome and all meet here, trade, shipping, agriculture, metallurgy, all the arts and crafts that are or ever have been, all the things that are engendered or or grow from the earth. And whatever one does not see here neither did nor does exist. And so it is not easy to which is greater, the superiority of this city in respect to the cities that now are or the superiority of this city respect to the empires that ever were…</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Review: The Rise of Rome"/>
          <p:cNvSpPr txBox="1"/>
          <p:nvPr>
            <p:ph type="title" idx="4294967295"/>
          </p:nvPr>
        </p:nvSpPr>
        <p:spPr>
          <a:xfrm>
            <a:off x="277663" y="-1"/>
            <a:ext cx="8572501" cy="1270001"/>
          </a:xfrm>
          <a:prstGeom prst="rect">
            <a:avLst/>
          </a:prstGeom>
        </p:spPr>
        <p:txBody>
          <a:bodyPr>
            <a:normAutofit fontScale="100000" lnSpcReduction="0"/>
          </a:bodyPr>
          <a:lstStyle>
            <a:lvl1pPr defTabSz="406908">
              <a:defRPr sz="5340">
                <a:solidFill>
                  <a:srgbClr val="008000"/>
                </a:solidFill>
              </a:defRPr>
            </a:lvl1pPr>
          </a:lstStyle>
          <a:p>
            <a:pPr/>
            <a:r>
              <a:t>Review: The Rise of Rome</a:t>
            </a:r>
          </a:p>
        </p:txBody>
      </p:sp>
      <p:sp>
        <p:nvSpPr>
          <p:cNvPr id="30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01"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Roman Institutions are key to the rise of Rome:</a:t>
            </a:r>
          </a:p>
          <a:p>
            <a:pPr marL="134753" indent="-134753" defTabSz="256031">
              <a:spcBef>
                <a:spcPts val="600"/>
              </a:spcBef>
              <a:buFontTx/>
              <a:defRPr sz="1344">
                <a:latin typeface="Times New Roman"/>
                <a:ea typeface="Times New Roman"/>
                <a:cs typeface="Times New Roman"/>
                <a:sym typeface="Times New Roman"/>
              </a:defRPr>
            </a:pPr>
            <a:r>
              <a:t>In 510BC, the citizens of Rome overthrew their king, Lucius Tarquinius Superbus, and created a republic. </a:t>
            </a:r>
          </a:p>
          <a:p>
            <a:pPr marL="134753" indent="-134753" defTabSz="256031">
              <a:spcBef>
                <a:spcPts val="600"/>
              </a:spcBef>
              <a:buFontTx/>
              <a:defRPr sz="1344">
                <a:latin typeface="Times New Roman"/>
                <a:ea typeface="Times New Roman"/>
                <a:cs typeface="Times New Roman"/>
                <a:sym typeface="Times New Roman"/>
              </a:defRPr>
            </a:pPr>
            <a:r>
              <a:t>The state was run by elected officials:</a:t>
            </a:r>
          </a:p>
          <a:p>
            <a:pPr lvl="1" marL="348113" indent="-134753" defTabSz="256031">
              <a:spcBef>
                <a:spcPts val="600"/>
              </a:spcBef>
              <a:buFontTx/>
              <a:buChar char="•"/>
              <a:defRPr sz="1344">
                <a:latin typeface="Times New Roman"/>
                <a:ea typeface="Times New Roman"/>
                <a:cs typeface="Times New Roman"/>
                <a:sym typeface="Times New Roman"/>
              </a:defRPr>
            </a:pPr>
            <a:r>
              <a:t>Two consuls who had the job for one year</a:t>
            </a:r>
          </a:p>
          <a:p>
            <a:pPr lvl="1" marL="348113" indent="-134753" defTabSz="256031">
              <a:spcBef>
                <a:spcPts val="600"/>
              </a:spcBef>
              <a:buFontTx/>
              <a:buChar char="•"/>
              <a:defRPr sz="1344">
                <a:latin typeface="Times New Roman"/>
                <a:ea typeface="Times New Roman"/>
                <a:cs typeface="Times New Roman"/>
                <a:sym typeface="Times New Roman"/>
              </a:defRPr>
            </a:pPr>
            <a:r>
              <a:t>Other magistrates: praetors, aediles, proconsuls </a:t>
            </a:r>
          </a:p>
          <a:p>
            <a:pPr lvl="1" marL="348113" indent="-134753" defTabSz="256031">
              <a:spcBef>
                <a:spcPts val="600"/>
              </a:spcBef>
              <a:buFontTx/>
              <a:buChar char="•"/>
              <a:defRPr sz="1344">
                <a:latin typeface="Times New Roman"/>
                <a:ea typeface="Times New Roman"/>
                <a:cs typeface="Times New Roman"/>
                <a:sym typeface="Times New Roman"/>
              </a:defRPr>
            </a:pPr>
            <a:r>
              <a:t>Tribunes. </a:t>
            </a:r>
          </a:p>
          <a:p>
            <a:pPr lvl="1" marL="348113" indent="-134753" defTabSz="256031">
              <a:spcBef>
                <a:spcPts val="600"/>
              </a:spcBef>
              <a:buFontTx/>
              <a:buChar char="•"/>
              <a:defRPr sz="1344">
                <a:latin typeface="Times New Roman"/>
                <a:ea typeface="Times New Roman"/>
                <a:cs typeface="Times New Roman"/>
                <a:sym typeface="Times New Roman"/>
              </a:defRPr>
            </a:pPr>
            <a:r>
              <a:t>Offices were elected, annual, and held by multiple people at the same time</a:t>
            </a:r>
          </a:p>
          <a:p>
            <a:pPr lvl="2" marL="561473" indent="-134753" defTabSz="256031">
              <a:spcBef>
                <a:spcPts val="600"/>
              </a:spcBef>
              <a:buFontTx/>
              <a:defRPr sz="1344">
                <a:latin typeface="Times New Roman"/>
                <a:ea typeface="Times New Roman"/>
                <a:cs typeface="Times New Roman"/>
                <a:sym typeface="Times New Roman"/>
              </a:defRPr>
            </a:pPr>
            <a:r>
              <a:t>This greatly reduced the ability of any one person to consolidate or exploit his power. </a:t>
            </a:r>
          </a:p>
          <a:p>
            <a:pPr marL="134753" indent="-134753" defTabSz="256031">
              <a:spcBef>
                <a:spcPts val="600"/>
              </a:spcBef>
              <a:buFontTx/>
              <a:defRPr sz="1344">
                <a:latin typeface="Times New Roman"/>
                <a:ea typeface="Times New Roman"/>
                <a:cs typeface="Times New Roman"/>
                <a:sym typeface="Times New Roman"/>
              </a:defRPr>
            </a:pPr>
            <a:r>
              <a:t>The institutions of the Republic contained a system of checks and balances which distributed power fairly widely. </a:t>
            </a:r>
          </a:p>
          <a:p>
            <a:pPr marL="134753" indent="-134753" defTabSz="256031">
              <a:spcBef>
                <a:spcPts val="600"/>
              </a:spcBef>
              <a:buFontTx/>
              <a:defRPr sz="1344">
                <a:latin typeface="Times New Roman"/>
                <a:ea typeface="Times New Roman"/>
                <a:cs typeface="Times New Roman"/>
                <a:sym typeface="Times New Roman"/>
              </a:defRPr>
            </a:pPr>
            <a:r>
              <a:t>Even if elite patrician families had far more power, it was possible for non-elites, so called plebeians, to get to the top, and they constrained the power of the elites. </a:t>
            </a:r>
          </a:p>
          <a:p>
            <a:pPr lvl="1" marL="348113" indent="-134753" defTabSz="256031">
              <a:spcBef>
                <a:spcPts val="600"/>
              </a:spcBef>
              <a:buFontTx/>
              <a:buChar char="•"/>
              <a:defRPr sz="1344">
                <a:latin typeface="Times New Roman"/>
                <a:ea typeface="Times New Roman"/>
                <a:cs typeface="Times New Roman"/>
                <a:sym typeface="Times New Roman"/>
              </a:defRPr>
            </a:pPr>
            <a:r>
              <a:t>Then some plebeian families become equally elite…</a:t>
            </a:r>
          </a:p>
          <a:p>
            <a:pPr lvl="1" marL="348113" indent="-134753" defTabSz="256031">
              <a:spcBef>
                <a:spcPts val="600"/>
              </a:spcBef>
              <a:buFontTx/>
              <a:buChar char="•"/>
              <a:defRPr sz="1344">
                <a:latin typeface="Times New Roman"/>
                <a:ea typeface="Times New Roman"/>
                <a:cs typeface="Times New Roman"/>
                <a:sym typeface="Times New Roman"/>
              </a:defRPr>
            </a:pPr>
            <a:r>
              <a:t>The </a:t>
            </a:r>
            <a:r>
              <a:rPr i="1"/>
              <a:t>nobiles</a:t>
            </a:r>
          </a:p>
        </p:txBody>
      </p:sp>
      <p:sp>
        <p:nvSpPr>
          <p:cNvPr id="302" name="Roman assemblies:…"/>
          <p:cNvSpPr txBox="1"/>
          <p:nvPr/>
        </p:nvSpPr>
        <p:spPr>
          <a:xfrm>
            <a:off x="4829890" y="1270000"/>
            <a:ext cx="402027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Roman assemblies:</a:t>
            </a:r>
          </a:p>
          <a:p>
            <a:pPr marL="151597" indent="-151597" defTabSz="288036">
              <a:spcBef>
                <a:spcPts val="700"/>
              </a:spcBef>
              <a:buSzPct val="100000"/>
              <a:buChar char="•"/>
              <a:defRPr sz="1512">
                <a:latin typeface="Times New Roman"/>
                <a:ea typeface="Times New Roman"/>
                <a:cs typeface="Times New Roman"/>
                <a:sym typeface="Times New Roman"/>
              </a:defRPr>
            </a:pPr>
            <a:r>
              <a:t>Centuriate: 193 centuries on the basis of military organization, weighted toward the rich. Elects the magistrates, declares war and peace</a:t>
            </a:r>
          </a:p>
          <a:p>
            <a:pPr marL="151597" indent="-151597" defTabSz="288036">
              <a:spcBef>
                <a:spcPts val="700"/>
              </a:spcBef>
              <a:buSzPct val="100000"/>
              <a:buChar char="•"/>
              <a:defRPr sz="1512">
                <a:latin typeface="Times New Roman"/>
                <a:ea typeface="Times New Roman"/>
                <a:cs typeface="Times New Roman"/>
                <a:sym typeface="Times New Roman"/>
              </a:defRPr>
            </a:pPr>
            <a:r>
              <a:t>Tribal: After 241 BC, 35 tribes on the basis of geographical location </a:t>
            </a:r>
          </a:p>
          <a:p>
            <a:pPr marL="151597" indent="-151597" defTabSz="288036">
              <a:spcBef>
                <a:spcPts val="700"/>
              </a:spcBef>
              <a:buSzPct val="100000"/>
              <a:buChar char="•"/>
              <a:defRPr sz="1512">
                <a:latin typeface="Times New Roman"/>
                <a:ea typeface="Times New Roman"/>
                <a:cs typeface="Times New Roman"/>
                <a:sym typeface="Times New Roman"/>
              </a:defRPr>
            </a:pPr>
            <a:r>
              <a:t>Plebeian: Non-patricians, run by Tribunes</a:t>
            </a:r>
          </a:p>
          <a:p>
            <a:pPr marL="151597" indent="-151597" defTabSz="288036">
              <a:spcBef>
                <a:spcPts val="700"/>
              </a:spcBef>
              <a:buSzPct val="100000"/>
              <a:buChar char="•"/>
              <a:defRPr sz="1512">
                <a:latin typeface="Times New Roman"/>
                <a:ea typeface="Times New Roman"/>
                <a:cs typeface="Times New Roman"/>
                <a:sym typeface="Times New Roman"/>
              </a:defRPr>
            </a:pPr>
            <a:r>
              <a:t>Senate</a:t>
            </a:r>
          </a:p>
          <a:p>
            <a:pPr defTabSz="288036">
              <a:spcBef>
                <a:spcPts val="700"/>
              </a:spcBef>
              <a:defRPr sz="1512">
                <a:latin typeface="Times New Roman"/>
                <a:ea typeface="Times New Roman"/>
                <a:cs typeface="Times New Roman"/>
                <a:sym typeface="Times New Roman"/>
              </a:defRPr>
            </a:pPr>
          </a:p>
          <a:p>
            <a:pPr defTabSz="288036">
              <a:spcBef>
                <a:spcPts val="700"/>
              </a:spcBef>
              <a:defRPr b="1" sz="1512">
                <a:latin typeface="+mj-lt"/>
                <a:ea typeface="+mj-ea"/>
                <a:cs typeface="+mj-cs"/>
                <a:sym typeface="Helvetica"/>
              </a:defRPr>
            </a:pPr>
            <a:r>
              <a:t>Roman institutions:</a:t>
            </a:r>
          </a:p>
          <a:p>
            <a:pPr marL="151597" indent="-151597" defTabSz="288036">
              <a:spcBef>
                <a:spcPts val="700"/>
              </a:spcBef>
              <a:buSzPct val="100000"/>
              <a:buChar char="•"/>
              <a:defRPr sz="1512">
                <a:latin typeface="Times New Roman"/>
                <a:ea typeface="Times New Roman"/>
                <a:cs typeface="Times New Roman"/>
                <a:sym typeface="Times New Roman"/>
              </a:defRPr>
            </a:pPr>
            <a:r>
              <a:t>Legions</a:t>
            </a:r>
          </a:p>
          <a:p>
            <a:pPr lvl="1" marL="391627" indent="-151597" defTabSz="288036">
              <a:spcBef>
                <a:spcPts val="700"/>
              </a:spcBef>
              <a:buSzPct val="100000"/>
              <a:buChar char="•"/>
              <a:defRPr sz="1512">
                <a:latin typeface="Times New Roman"/>
                <a:ea typeface="Times New Roman"/>
                <a:cs typeface="Times New Roman"/>
                <a:sym typeface="Times New Roman"/>
              </a:defRPr>
            </a:pPr>
            <a:r>
              <a:t>Phalanx</a:t>
            </a:r>
          </a:p>
          <a:p>
            <a:pPr lvl="1" marL="391627" indent="-151597" defTabSz="288036">
              <a:spcBef>
                <a:spcPts val="700"/>
              </a:spcBef>
              <a:buSzPct val="100000"/>
              <a:buChar char="•"/>
              <a:defRPr sz="1512">
                <a:latin typeface="Times New Roman"/>
                <a:ea typeface="Times New Roman"/>
                <a:cs typeface="Times New Roman"/>
                <a:sym typeface="Times New Roman"/>
              </a:defRPr>
            </a:pPr>
            <a:r>
              <a:t>Manipular</a:t>
            </a:r>
          </a:p>
          <a:p>
            <a:pPr lvl="1" marL="391627" indent="-151597" defTabSz="288036">
              <a:spcBef>
                <a:spcPts val="700"/>
              </a:spcBef>
              <a:buSzPct val="100000"/>
              <a:buChar char="•"/>
              <a:defRPr sz="1512">
                <a:latin typeface="Times New Roman"/>
                <a:ea typeface="Times New Roman"/>
                <a:cs typeface="Times New Roman"/>
                <a:sym typeface="Times New Roman"/>
              </a:defRPr>
            </a:pPr>
            <a:r>
              <a:t>Marian</a:t>
            </a:r>
          </a:p>
          <a:p>
            <a:pPr marL="151597" indent="-151597" defTabSz="288036">
              <a:spcBef>
                <a:spcPts val="700"/>
              </a:spcBef>
              <a:buSzPct val="100000"/>
              <a:buChar char="•"/>
              <a:defRPr sz="1512">
                <a:latin typeface="Times New Roman"/>
                <a:ea typeface="Times New Roman"/>
                <a:cs typeface="Times New Roman"/>
                <a:sym typeface="Times New Roman"/>
              </a:defRPr>
            </a:pPr>
            <a:r>
              <a:t>Imperium</a:t>
            </a:r>
          </a:p>
          <a:p>
            <a:pPr marL="151597" indent="-151597" defTabSz="288036">
              <a:spcBef>
                <a:spcPts val="700"/>
              </a:spcBef>
              <a:buSzPct val="100000"/>
              <a:buChar char="•"/>
              <a:defRPr sz="1512">
                <a:latin typeface="Times New Roman"/>
                <a:ea typeface="Times New Roman"/>
                <a:cs typeface="Times New Roman"/>
                <a:sym typeface="Times New Roman"/>
              </a:defRPr>
            </a:pPr>
            <a:r>
              <a:t>Provinciae</a:t>
            </a:r>
          </a:p>
          <a:p>
            <a:pPr marL="151597" indent="-151597" defTabSz="288036">
              <a:spcBef>
                <a:spcPts val="700"/>
              </a:spcBef>
              <a:buSzPct val="100000"/>
              <a:buChar char="•"/>
              <a:defRPr sz="1512">
                <a:latin typeface="Times New Roman"/>
                <a:ea typeface="Times New Roman"/>
                <a:cs typeface="Times New Roman"/>
                <a:sym typeface="Times New Roman"/>
              </a:defRPr>
            </a:pPr>
            <a:r>
              <a:t>Proconsuls and propraetors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Global Divergence I"/>
          <p:cNvSpPr txBox="1"/>
          <p:nvPr>
            <p:ph type="title" idx="4294967295"/>
          </p:nvPr>
        </p:nvSpPr>
        <p:spPr>
          <a:xfrm>
            <a:off x="457200" y="-1"/>
            <a:ext cx="8255000" cy="1270001"/>
          </a:xfrm>
          <a:prstGeom prst="rect">
            <a:avLst/>
          </a:prstGeom>
        </p:spPr>
        <p:txBody>
          <a:bodyPr>
            <a:normAutofit fontScale="100000" lnSpcReduction="0"/>
          </a:bodyPr>
          <a:lstStyle>
            <a:lvl1pPr>
              <a:defRPr sz="6000"/>
            </a:lvl1pPr>
          </a:lstStyle>
          <a:p>
            <a:pPr/>
            <a:r>
              <a:t>Global Divergence I</a:t>
            </a:r>
          </a:p>
        </p:txBody>
      </p:sp>
      <p:sp>
        <p:nvSpPr>
          <p:cNvPr id="58" name="Before 1500: Marco Polo…"/>
          <p:cNvSpPr txBox="1"/>
          <p:nvPr>
            <p:ph type="body" sz="half" idx="4294967295"/>
          </p:nvPr>
        </p:nvSpPr>
        <p:spPr>
          <a:xfrm>
            <a:off x="457200" y="1270000"/>
            <a:ext cx="3175000" cy="5397500"/>
          </a:xfrm>
          <a:prstGeom prst="rect">
            <a:avLst/>
          </a:prstGeom>
        </p:spPr>
        <p:txBody>
          <a:bodyPr>
            <a:normAutofit fontScale="100000" lnSpcReduction="0"/>
          </a:bodyPr>
          <a:lstStyle/>
          <a:p>
            <a:pPr marL="260603" indent="-260603" defTabSz="347472">
              <a:lnSpc>
                <a:spcPct val="80000"/>
              </a:lnSpc>
              <a:spcBef>
                <a:spcPts val="400"/>
              </a:spcBef>
              <a:defRPr sz="1824"/>
            </a:pPr>
            <a:r>
              <a:t>Before 1500: Marco Polo</a:t>
            </a:r>
          </a:p>
          <a:p>
            <a:pPr marL="260603" indent="-260603" defTabSz="347472">
              <a:lnSpc>
                <a:spcPct val="80000"/>
              </a:lnSpc>
              <a:spcBef>
                <a:spcPts val="400"/>
              </a:spcBef>
              <a:defRPr sz="1824"/>
            </a:pPr>
            <a:r>
              <a:t>From 1500-1650 Europeans traveling to the high civilizations of Asia reported:</a:t>
            </a:r>
          </a:p>
          <a:p>
            <a:pPr lvl="1" marL="608075" indent="-260603" defTabSz="347472">
              <a:lnSpc>
                <a:spcPct val="80000"/>
              </a:lnSpc>
              <a:spcBef>
                <a:spcPts val="400"/>
              </a:spcBef>
              <a:buChar char="•"/>
              <a:defRPr sz="1824"/>
            </a:pPr>
            <a:r>
              <a:t>The princes and merchants were fabulously rich…</a:t>
            </a:r>
          </a:p>
          <a:p>
            <a:pPr lvl="1" marL="608075" indent="-260603" defTabSz="347472">
              <a:lnSpc>
                <a:spcPct val="80000"/>
              </a:lnSpc>
              <a:spcBef>
                <a:spcPts val="400"/>
              </a:spcBef>
              <a:buChar char="•"/>
              <a:defRPr sz="1824"/>
            </a:pPr>
            <a:r>
              <a:t>The people were prosperous and orderly</a:t>
            </a:r>
          </a:p>
          <a:p>
            <a:pPr marL="260603" indent="-260603" defTabSz="347472">
              <a:lnSpc>
                <a:spcPct val="80000"/>
              </a:lnSpc>
              <a:spcBef>
                <a:spcPts val="400"/>
              </a:spcBef>
              <a:defRPr sz="1824"/>
            </a:pPr>
            <a:r>
              <a:t>From 1650-1750:</a:t>
            </a:r>
          </a:p>
          <a:p>
            <a:pPr lvl="1" marL="608075" indent="-260603" defTabSz="347472">
              <a:lnSpc>
                <a:spcPct val="80000"/>
              </a:lnSpc>
              <a:spcBef>
                <a:spcPts val="400"/>
              </a:spcBef>
              <a:buChar char="•"/>
              <a:defRPr sz="1824"/>
            </a:pPr>
            <a:r>
              <a:t>The princes and merchants were fabulously rich…</a:t>
            </a:r>
          </a:p>
          <a:p>
            <a:pPr lvl="1" marL="608075" indent="-260603" defTabSz="347472">
              <a:lnSpc>
                <a:spcPct val="80000"/>
              </a:lnSpc>
              <a:spcBef>
                <a:spcPts val="400"/>
              </a:spcBef>
              <a:buChar char="•"/>
              <a:defRPr sz="1824"/>
            </a:pPr>
            <a:r>
              <a:t>The people were orderly</a:t>
            </a:r>
          </a:p>
          <a:p>
            <a:pPr marL="260603" indent="-260603" defTabSz="347472">
              <a:lnSpc>
                <a:spcPct val="80000"/>
              </a:lnSpc>
              <a:spcBef>
                <a:spcPts val="400"/>
              </a:spcBef>
              <a:defRPr sz="1824"/>
            </a:pPr>
            <a:r>
              <a:t>After 1750:</a:t>
            </a:r>
          </a:p>
          <a:p>
            <a:pPr lvl="1" marL="608075" indent="-260603" defTabSz="347472">
              <a:lnSpc>
                <a:spcPct val="80000"/>
              </a:lnSpc>
              <a:spcBef>
                <a:spcPts val="400"/>
              </a:spcBef>
              <a:buChar char="•"/>
              <a:defRPr sz="1824"/>
            </a:pPr>
            <a:r>
              <a:t>The princes were fabulously rich…</a:t>
            </a:r>
          </a:p>
          <a:p>
            <a:pPr lvl="1" marL="608075" indent="-260603" defTabSz="347472">
              <a:lnSpc>
                <a:spcPct val="80000"/>
              </a:lnSpc>
              <a:spcBef>
                <a:spcPts val="400"/>
              </a:spcBef>
              <a:buChar char="•"/>
              <a:defRPr sz="1824"/>
            </a:pPr>
            <a:r>
              <a:t>The people were destitute…</a:t>
            </a:r>
          </a:p>
          <a:p>
            <a:pPr marL="0" indent="0" algn="ctr" defTabSz="347472">
              <a:lnSpc>
                <a:spcPct val="80000"/>
              </a:lnSpc>
              <a:spcBef>
                <a:spcPts val="400"/>
              </a:spcBef>
              <a:buSzTx/>
              <a:buFontTx/>
              <a:buNone/>
              <a:defRPr sz="1824"/>
            </a:pPr>
          </a:p>
          <a:p>
            <a:pPr marL="0" indent="0" algn="ctr" defTabSz="347472">
              <a:spcBef>
                <a:spcPts val="0"/>
              </a:spcBef>
              <a:buSzTx/>
              <a:buFontTx/>
              <a:buNone/>
              <a:defRPr b="1" sz="608">
                <a:uFillTx/>
                <a:latin typeface="Helvetica Neue"/>
                <a:ea typeface="Helvetica Neue"/>
                <a:cs typeface="Helvetica Neue"/>
                <a:sym typeface="Helvetica Neue"/>
              </a:defRPr>
            </a:pPr>
            <a:r>
              <a:rPr u="sng">
                <a:solidFill>
                  <a:srgbClr val="0000FF"/>
                </a:solidFill>
                <a:uFill>
                  <a:solidFill>
                    <a:srgbClr val="0000FF"/>
                  </a:solidFill>
                </a:uFill>
                <a:hlinkClick r:id="rId2" invalidUrl="" action="" tgtFrame="" tooltip="" history="1" highlightClick="0" endSnd="0"/>
              </a:rPr>
              <a:t>https://www.gapminder.org/tools</a:t>
            </a:r>
            <a:r>
              <a:t> </a:t>
            </a:r>
          </a:p>
        </p:txBody>
      </p:sp>
      <p:pic>
        <p:nvPicPr>
          <p:cNvPr id="59" name="Image" descr="Image"/>
          <p:cNvPicPr>
            <a:picLocks noChangeAspect="0"/>
          </p:cNvPicPr>
          <p:nvPr/>
        </p:nvPicPr>
        <p:blipFill>
          <a:blip r:embed="rId3">
            <a:extLst/>
          </a:blip>
          <a:stretch>
            <a:fillRect/>
          </a:stretch>
        </p:blipFill>
        <p:spPr>
          <a:xfrm>
            <a:off x="3632200" y="1270000"/>
            <a:ext cx="5080000" cy="5397500"/>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The Rise of Rome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 II</a:t>
            </a:r>
          </a:p>
        </p:txBody>
      </p:sp>
      <p:sp>
        <p:nvSpPr>
          <p:cNvPr id="30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06"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Roman Institutions are key to the rise of Rome:</a:t>
            </a:r>
          </a:p>
          <a:p>
            <a:pPr marL="206943" indent="-206943" defTabSz="393192">
              <a:spcBef>
                <a:spcPts val="1000"/>
              </a:spcBef>
              <a:buFontTx/>
              <a:defRPr sz="2064">
                <a:latin typeface="Times New Roman"/>
                <a:ea typeface="Times New Roman"/>
                <a:cs typeface="Times New Roman"/>
                <a:sym typeface="Times New Roman"/>
              </a:defRPr>
            </a:pPr>
            <a:r>
              <a:t>Four key factors:</a:t>
            </a:r>
          </a:p>
          <a:p>
            <a:pPr lvl="1" marL="534603" indent="-206943" defTabSz="393192">
              <a:spcBef>
                <a:spcPts val="1000"/>
              </a:spcBef>
              <a:buFontTx/>
              <a:buChar char="•"/>
              <a:defRPr sz="2064">
                <a:latin typeface="Times New Roman"/>
                <a:ea typeface="Times New Roman"/>
                <a:cs typeface="Times New Roman"/>
                <a:sym typeface="Times New Roman"/>
              </a:defRPr>
            </a:pPr>
            <a:r>
              <a:t>Militarism (on the part of elites competing for authority)</a:t>
            </a:r>
          </a:p>
          <a:p>
            <a:pPr lvl="1" marL="534603" indent="-206943" defTabSz="393192">
              <a:spcBef>
                <a:spcPts val="1000"/>
              </a:spcBef>
              <a:buFontTx/>
              <a:buChar char="•"/>
              <a:defRPr sz="2064">
                <a:latin typeface="Times New Roman"/>
                <a:ea typeface="Times New Roman"/>
                <a:cs typeface="Times New Roman"/>
                <a:sym typeface="Times New Roman"/>
              </a:defRPr>
            </a:pPr>
            <a:r>
              <a:t>Mobilization (of the citizen mass)</a:t>
            </a:r>
          </a:p>
          <a:p>
            <a:pPr lvl="1" marL="534603" indent="-206943" defTabSz="393192">
              <a:spcBef>
                <a:spcPts val="1000"/>
              </a:spcBef>
              <a:buFontTx/>
              <a:buChar char="•"/>
              <a:defRPr sz="2064">
                <a:latin typeface="Times New Roman"/>
                <a:ea typeface="Times New Roman"/>
                <a:cs typeface="Times New Roman"/>
                <a:sym typeface="Times New Roman"/>
              </a:defRPr>
            </a:pPr>
            <a:r>
              <a:t>Widely shared benefits (of conquest)</a:t>
            </a:r>
          </a:p>
          <a:p>
            <a:pPr lvl="1" marL="534603" indent="-206943" defTabSz="393192">
              <a:spcBef>
                <a:spcPts val="1000"/>
              </a:spcBef>
              <a:buFontTx/>
              <a:buChar char="•"/>
              <a:defRPr sz="2064">
                <a:latin typeface="Times New Roman"/>
                <a:ea typeface="Times New Roman"/>
                <a:cs typeface="Times New Roman"/>
                <a:sym typeface="Times New Roman"/>
              </a:defRPr>
            </a:pPr>
            <a:r>
              <a:t>Incorporation (of conquered communities)</a:t>
            </a:r>
          </a:p>
          <a:p>
            <a:pPr marL="206943" indent="-206943" defTabSz="393192">
              <a:spcBef>
                <a:spcPts val="1000"/>
              </a:spcBef>
              <a:buFontTx/>
              <a:defRPr sz="2064">
                <a:latin typeface="Times New Roman"/>
                <a:ea typeface="Times New Roman"/>
                <a:cs typeface="Times New Roman"/>
                <a:sym typeface="Times New Roman"/>
              </a:defRPr>
            </a:pPr>
            <a:r>
              <a:t>Mammoth military and political expansion after -340, and substantial economic, expansion</a:t>
            </a:r>
          </a:p>
        </p:txBody>
      </p:sp>
      <p:pic>
        <p:nvPicPr>
          <p:cNvPr id="307" name="Image" descr="Image"/>
          <p:cNvPicPr>
            <a:picLocks noChangeAspect="1"/>
          </p:cNvPicPr>
          <p:nvPr/>
        </p:nvPicPr>
        <p:blipFill>
          <a:blip r:embed="rId2">
            <a:extLst/>
          </a:blip>
          <a:stretch>
            <a:fillRect/>
          </a:stretch>
        </p:blipFill>
        <p:spPr>
          <a:xfrm>
            <a:off x="4712816" y="1270000"/>
            <a:ext cx="4137348" cy="2654382"/>
          </a:xfrm>
          <a:prstGeom prst="rect">
            <a:avLst/>
          </a:prstGeom>
          <a:ln w="12700">
            <a:miter lim="400000"/>
          </a:ln>
        </p:spPr>
      </p:pic>
      <p:pic>
        <p:nvPicPr>
          <p:cNvPr id="308" name="Image" descr="Image"/>
          <p:cNvPicPr>
            <a:picLocks noChangeAspect="1"/>
          </p:cNvPicPr>
          <p:nvPr/>
        </p:nvPicPr>
        <p:blipFill>
          <a:blip r:embed="rId3">
            <a:extLst/>
          </a:blip>
          <a:stretch>
            <a:fillRect/>
          </a:stretch>
        </p:blipFill>
        <p:spPr>
          <a:xfrm>
            <a:off x="4710959" y="4165311"/>
            <a:ext cx="4137348" cy="2413453"/>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Measuring Roman Efflorescence"/>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8000"/>
                </a:solidFill>
              </a:defRPr>
            </a:lvl1pPr>
          </a:lstStyle>
          <a:p>
            <a:pPr/>
            <a:r>
              <a:t>Measuring Roman Efflorescence</a:t>
            </a:r>
          </a:p>
        </p:txBody>
      </p:sp>
      <p:sp>
        <p:nvSpPr>
          <p:cNvPr id="31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12" name="There are many interesting ways to track economic expansion:…"/>
          <p:cNvSpPr txBox="1"/>
          <p:nvPr>
            <p:ph type="body" sz="half" idx="4294967295"/>
          </p:nvPr>
        </p:nvSpPr>
        <p:spPr>
          <a:xfrm>
            <a:off x="277663" y="1270000"/>
            <a:ext cx="2501365"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There are many interesting ways to track economic expansion:</a:t>
            </a:r>
          </a:p>
          <a:p>
            <a:pPr marL="120315" indent="-120315" defTabSz="228600">
              <a:spcBef>
                <a:spcPts val="600"/>
              </a:spcBef>
              <a:buFontTx/>
              <a:defRPr sz="1200">
                <a:latin typeface="Times New Roman"/>
                <a:ea typeface="Times New Roman"/>
                <a:cs typeface="Times New Roman"/>
                <a:sym typeface="Times New Roman"/>
              </a:defRPr>
            </a:pPr>
            <a:r>
              <a:t>Shipwrecks indicate trade, but they also track the movement of goods by fiat. For example, the citizens of Rome were kept happy by the free distribution of bread after 58BC. This was later extended to olive oil and even wine. This had to be shipped (mostly from Egypt and North Africa). </a:t>
            </a:r>
          </a:p>
          <a:p>
            <a:pPr marL="120315" indent="-120315" defTabSz="228600">
              <a:spcBef>
                <a:spcPts val="600"/>
              </a:spcBef>
              <a:buFontTx/>
              <a:defRPr sz="1200">
                <a:latin typeface="Times New Roman"/>
                <a:ea typeface="Times New Roman"/>
                <a:cs typeface="Times New Roman"/>
                <a:sym typeface="Times New Roman"/>
              </a:defRPr>
            </a:pPr>
            <a:r>
              <a:t>The Romans also moved around taxes levied in the provinces and supplied their troops. Some argue that 2/3 of all the ‘trade’ was actually the state moving stuff around. </a:t>
            </a:r>
          </a:p>
          <a:p>
            <a:pPr marL="120315" indent="-120315" defTabSz="228600">
              <a:spcBef>
                <a:spcPts val="600"/>
              </a:spcBef>
              <a:buFontTx/>
              <a:defRPr sz="1200">
                <a:latin typeface="Times New Roman"/>
                <a:ea typeface="Times New Roman"/>
                <a:cs typeface="Times New Roman"/>
                <a:sym typeface="Times New Roman"/>
              </a:defRPr>
            </a:pPr>
            <a:r>
              <a:t>For Roman citizens, economic institutions were quite good. However, the Italian economy was based on slavery (about 35% of the population of Italy were slaves at the time of the Emperor Augustus). There was little technological change. </a:t>
            </a:r>
          </a:p>
        </p:txBody>
      </p:sp>
      <p:pic>
        <p:nvPicPr>
          <p:cNvPr id="313" name="Image" descr="Image"/>
          <p:cNvPicPr>
            <a:picLocks noChangeAspect="1"/>
          </p:cNvPicPr>
          <p:nvPr/>
        </p:nvPicPr>
        <p:blipFill>
          <a:blip r:embed="rId2">
            <a:extLst/>
          </a:blip>
          <a:stretch>
            <a:fillRect/>
          </a:stretch>
        </p:blipFill>
        <p:spPr>
          <a:xfrm>
            <a:off x="5789752" y="3590801"/>
            <a:ext cx="3354248" cy="2009101"/>
          </a:xfrm>
          <a:prstGeom prst="rect">
            <a:avLst/>
          </a:prstGeom>
          <a:ln w="12700">
            <a:miter lim="400000"/>
          </a:ln>
        </p:spPr>
      </p:pic>
      <p:pic>
        <p:nvPicPr>
          <p:cNvPr id="314" name="Image" descr="Image"/>
          <p:cNvPicPr>
            <a:picLocks noChangeAspect="1"/>
          </p:cNvPicPr>
          <p:nvPr/>
        </p:nvPicPr>
        <p:blipFill>
          <a:blip r:embed="rId3">
            <a:extLst/>
          </a:blip>
          <a:stretch>
            <a:fillRect/>
          </a:stretch>
        </p:blipFill>
        <p:spPr>
          <a:xfrm>
            <a:off x="2779028" y="5784709"/>
            <a:ext cx="6071136" cy="504903"/>
          </a:xfrm>
          <a:prstGeom prst="rect">
            <a:avLst/>
          </a:prstGeom>
          <a:ln w="12700">
            <a:miter lim="400000"/>
          </a:ln>
        </p:spPr>
      </p:pic>
      <p:pic>
        <p:nvPicPr>
          <p:cNvPr id="315" name="Image" descr="Image"/>
          <p:cNvPicPr>
            <a:picLocks noChangeAspect="1"/>
          </p:cNvPicPr>
          <p:nvPr/>
        </p:nvPicPr>
        <p:blipFill>
          <a:blip r:embed="rId4">
            <a:extLst/>
          </a:blip>
          <a:stretch>
            <a:fillRect/>
          </a:stretch>
        </p:blipFill>
        <p:spPr>
          <a:xfrm>
            <a:off x="5927369" y="1270000"/>
            <a:ext cx="2922795" cy="1816872"/>
          </a:xfrm>
          <a:prstGeom prst="rect">
            <a:avLst/>
          </a:prstGeom>
          <a:ln w="12700">
            <a:miter lim="400000"/>
          </a:ln>
        </p:spPr>
      </p:pic>
      <p:pic>
        <p:nvPicPr>
          <p:cNvPr id="316" name="Image" descr="Image"/>
          <p:cNvPicPr>
            <a:picLocks noChangeAspect="1"/>
          </p:cNvPicPr>
          <p:nvPr/>
        </p:nvPicPr>
        <p:blipFill>
          <a:blip r:embed="rId5">
            <a:extLst/>
          </a:blip>
          <a:stretch>
            <a:fillRect/>
          </a:stretch>
        </p:blipFill>
        <p:spPr>
          <a:xfrm>
            <a:off x="2779027" y="1270000"/>
            <a:ext cx="3148343" cy="2101559"/>
          </a:xfrm>
          <a:prstGeom prst="rect">
            <a:avLst/>
          </a:prstGeom>
          <a:ln w="12700">
            <a:miter lim="400000"/>
          </a:ln>
        </p:spPr>
      </p:pic>
      <p:pic>
        <p:nvPicPr>
          <p:cNvPr id="317" name="Image" descr="Image"/>
          <p:cNvPicPr>
            <a:picLocks noChangeAspect="1"/>
          </p:cNvPicPr>
          <p:nvPr/>
        </p:nvPicPr>
        <p:blipFill>
          <a:blip r:embed="rId6">
            <a:extLst/>
          </a:blip>
          <a:stretch>
            <a:fillRect/>
          </a:stretch>
        </p:blipFill>
        <p:spPr>
          <a:xfrm>
            <a:off x="2837303" y="3506937"/>
            <a:ext cx="3090067" cy="2277773"/>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Review: Pre-Industrial “Efflorescenc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Pre-Industrial “Efflorescences”</a:t>
            </a:r>
          </a:p>
        </p:txBody>
      </p:sp>
      <p:sp>
        <p:nvSpPr>
          <p:cNvPr id="320" name="Ideas courtesy of Jack Goldsmith, Daron Acemoglu and James Robinson:…"/>
          <p:cNvSpPr txBox="1"/>
          <p:nvPr>
            <p:ph type="body" idx="4294967295"/>
          </p:nvPr>
        </p:nvSpPr>
        <p:spPr>
          <a:xfrm>
            <a:off x="277663" y="1270000"/>
            <a:ext cx="5094976"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Ideas courtesy of Jack Goldsmith, Daron Acemoglu and James Robinson:</a:t>
            </a:r>
          </a:p>
          <a:p>
            <a:pPr marL="182879" indent="-182879" defTabSz="347472">
              <a:spcBef>
                <a:spcPts val="900"/>
              </a:spcBef>
              <a:buFontTx/>
              <a:defRPr sz="1824">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FontTx/>
              <a:defRPr sz="1824">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FontTx/>
              <a:defRPr sz="1824">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FontTx/>
              <a:defRPr sz="1824">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321" name="Image" descr="Image"/>
          <p:cNvPicPr>
            <a:picLocks noChangeAspect="1"/>
          </p:cNvPicPr>
          <p:nvPr/>
        </p:nvPicPr>
        <p:blipFill>
          <a:blip r:embed="rId2">
            <a:extLst/>
          </a:blip>
          <a:stretch>
            <a:fillRect/>
          </a:stretch>
        </p:blipFill>
        <p:spPr>
          <a:xfrm>
            <a:off x="5372638" y="4309945"/>
            <a:ext cx="3477526" cy="1810750"/>
          </a:xfrm>
          <a:prstGeom prst="rect">
            <a:avLst/>
          </a:prstGeom>
          <a:ln w="12700">
            <a:miter lim="400000"/>
          </a:ln>
        </p:spPr>
      </p:pic>
      <p:pic>
        <p:nvPicPr>
          <p:cNvPr id="322" name="Image" descr="Image"/>
          <p:cNvPicPr>
            <a:picLocks noChangeAspect="1"/>
          </p:cNvPicPr>
          <p:nvPr/>
        </p:nvPicPr>
        <p:blipFill>
          <a:blip r:embed="rId3">
            <a:extLst/>
          </a:blip>
          <a:stretch>
            <a:fillRect/>
          </a:stretch>
        </p:blipFill>
        <p:spPr>
          <a:xfrm>
            <a:off x="5372638" y="1270000"/>
            <a:ext cx="3477526" cy="2794552"/>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The Classical Greek Efflorescenc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8000"/>
                </a:solidFill>
              </a:defRPr>
            </a:lvl1pPr>
          </a:lstStyle>
          <a:p>
            <a:pPr/>
            <a:r>
              <a:t>The Classical Greek Efflorescence</a:t>
            </a:r>
          </a:p>
        </p:txBody>
      </p:sp>
      <p:sp>
        <p:nvSpPr>
          <p:cNvPr id="32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326" name="Image" descr="Image"/>
          <p:cNvPicPr>
            <a:picLocks noChangeAspect="1"/>
          </p:cNvPicPr>
          <p:nvPr/>
        </p:nvPicPr>
        <p:blipFill>
          <a:blip r:embed="rId2">
            <a:extLst/>
          </a:blip>
          <a:stretch>
            <a:fillRect/>
          </a:stretch>
        </p:blipFill>
        <p:spPr>
          <a:xfrm>
            <a:off x="5173464" y="1270000"/>
            <a:ext cx="3676700" cy="2559271"/>
          </a:xfrm>
          <a:prstGeom prst="rect">
            <a:avLst/>
          </a:prstGeom>
          <a:ln w="12700">
            <a:miter lim="400000"/>
          </a:ln>
        </p:spPr>
      </p:pic>
      <p:sp>
        <p:nvSpPr>
          <p:cNvPr id="327" name="Emerging out of the Iron Dark Age of -1200 to -800:…"/>
          <p:cNvSpPr txBox="1"/>
          <p:nvPr>
            <p:ph type="body" idx="4294967295"/>
          </p:nvPr>
        </p:nvSpPr>
        <p:spPr>
          <a:xfrm>
            <a:off x="277663" y="1270000"/>
            <a:ext cx="4895802" cy="5217160"/>
          </a:xfrm>
          <a:prstGeom prst="rect">
            <a:avLst/>
          </a:prstGeom>
        </p:spPr>
        <p:txBody>
          <a:bodyPr>
            <a:normAutofit fontScale="100000" lnSpcReduction="0"/>
          </a:bodyPr>
          <a:lstStyle/>
          <a:p>
            <a:pPr marL="0" indent="0" defTabSz="338327">
              <a:spcBef>
                <a:spcPts val="800"/>
              </a:spcBef>
              <a:buSzTx/>
              <a:buFontTx/>
              <a:buNone/>
              <a:defRPr b="1" sz="1776">
                <a:latin typeface="+mj-lt"/>
                <a:ea typeface="+mj-ea"/>
                <a:cs typeface="+mj-cs"/>
                <a:sym typeface="Helvetica"/>
              </a:defRPr>
            </a:pPr>
            <a:r>
              <a:t>Emerging out of the Iron Dark Age of -1200 to -800:</a:t>
            </a:r>
          </a:p>
          <a:p>
            <a:pPr marL="178067" indent="-178067" defTabSz="338327">
              <a:spcBef>
                <a:spcPts val="800"/>
              </a:spcBef>
              <a:buFontTx/>
              <a:defRPr sz="1776">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7">
              <a:spcBef>
                <a:spcPts val="800"/>
              </a:spcBef>
              <a:buFontTx/>
              <a:defRPr sz="1776">
                <a:latin typeface="Times New Roman"/>
                <a:ea typeface="Times New Roman"/>
                <a:cs typeface="Times New Roman"/>
                <a:sym typeface="Times New Roman"/>
              </a:defRPr>
            </a:pPr>
            <a:r>
              <a:t>This initiated a period of sustained increases in living standards. </a:t>
            </a:r>
          </a:p>
          <a:p>
            <a:pPr marL="178067" indent="-178067" defTabSz="338327">
              <a:spcBef>
                <a:spcPts val="800"/>
              </a:spcBef>
              <a:buFontTx/>
              <a:defRPr sz="1776">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7">
              <a:spcBef>
                <a:spcPts val="800"/>
              </a:spcBef>
              <a:buFontTx/>
              <a:defRPr sz="1776">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328" name="Image" descr="Image"/>
          <p:cNvPicPr>
            <a:picLocks noChangeAspect="1"/>
          </p:cNvPicPr>
          <p:nvPr/>
        </p:nvPicPr>
        <p:blipFill>
          <a:blip r:embed="rId3">
            <a:extLst/>
          </a:blip>
          <a:stretch>
            <a:fillRect/>
          </a:stretch>
        </p:blipFill>
        <p:spPr>
          <a:xfrm>
            <a:off x="5254051" y="3930782"/>
            <a:ext cx="3676538" cy="2789374"/>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The Classical Greek Efflorescence II"/>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8000"/>
                </a:solidFill>
              </a:defRPr>
            </a:lvl1pPr>
          </a:lstStyle>
          <a:p>
            <a:pPr/>
            <a:r>
              <a:t>The Classical Greek Efflorescence II</a:t>
            </a:r>
          </a:p>
        </p:txBody>
      </p:sp>
      <p:sp>
        <p:nvSpPr>
          <p:cNvPr id="33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32" name="“Developmental” or “Extractive”?…"/>
          <p:cNvSpPr txBox="1"/>
          <p:nvPr>
            <p:ph type="body" idx="4294967295"/>
          </p:nvPr>
        </p:nvSpPr>
        <p:spPr>
          <a:xfrm>
            <a:off x="277663" y="1270000"/>
            <a:ext cx="5424930"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“Developmental” or “Extractive”?</a:t>
            </a:r>
          </a:p>
          <a:p>
            <a:pPr marL="182879" indent="-182879" defTabSz="347472">
              <a:spcBef>
                <a:spcPts val="900"/>
              </a:spcBef>
              <a:buFontTx/>
              <a:defRPr sz="1824">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FontTx/>
              <a:defRPr sz="1824">
                <a:latin typeface="Times New Roman"/>
                <a:ea typeface="Times New Roman"/>
                <a:cs typeface="Times New Roman"/>
                <a:sym typeface="Times New Roman"/>
              </a:defRPr>
            </a:pPr>
            <a:r>
              <a:t>Roving bandits or stationary bandits?</a:t>
            </a:r>
          </a:p>
          <a:p>
            <a:pPr marL="182879" indent="-182879" defTabSz="347472">
              <a:spcBef>
                <a:spcPts val="900"/>
              </a:spcBef>
              <a:buFontTx/>
              <a:defRPr sz="1824">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FontTx/>
              <a:defRPr sz="1824">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FontTx/>
              <a:defRPr sz="1824">
                <a:latin typeface="Times New Roman"/>
                <a:ea typeface="Times New Roman"/>
                <a:cs typeface="Times New Roman"/>
                <a:sym typeface="Times New Roman"/>
              </a:defRPr>
            </a:pPr>
            <a:r>
              <a:t>In either case political instability can bring the government and economy down.</a:t>
            </a:r>
          </a:p>
        </p:txBody>
      </p:sp>
      <p:pic>
        <p:nvPicPr>
          <p:cNvPr id="333" name="Image" descr="Image"/>
          <p:cNvPicPr>
            <a:picLocks noChangeAspect="1"/>
          </p:cNvPicPr>
          <p:nvPr/>
        </p:nvPicPr>
        <p:blipFill>
          <a:blip r:embed="rId2">
            <a:extLst/>
          </a:blip>
          <a:stretch>
            <a:fillRect/>
          </a:stretch>
        </p:blipFill>
        <p:spPr>
          <a:xfrm>
            <a:off x="5702592" y="1270000"/>
            <a:ext cx="3147572" cy="2304105"/>
          </a:xfrm>
          <a:prstGeom prst="rect">
            <a:avLst/>
          </a:prstGeom>
          <a:ln w="12700">
            <a:miter lim="400000"/>
          </a:ln>
        </p:spPr>
      </p:pic>
      <p:pic>
        <p:nvPicPr>
          <p:cNvPr id="334" name="Image" descr="Image"/>
          <p:cNvPicPr>
            <a:picLocks noChangeAspect="1"/>
          </p:cNvPicPr>
          <p:nvPr/>
        </p:nvPicPr>
        <p:blipFill>
          <a:blip r:embed="rId3">
            <a:extLst/>
          </a:blip>
          <a:stretch>
            <a:fillRect/>
          </a:stretch>
        </p:blipFill>
        <p:spPr>
          <a:xfrm>
            <a:off x="5702592" y="3734299"/>
            <a:ext cx="3147572" cy="2752861"/>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The Anti-Kythera Mechanism"/>
          <p:cNvSpPr txBox="1"/>
          <p:nvPr>
            <p:ph type="title" idx="4294967295"/>
          </p:nvPr>
        </p:nvSpPr>
        <p:spPr>
          <a:xfrm>
            <a:off x="277663" y="-1"/>
            <a:ext cx="8572501" cy="1270001"/>
          </a:xfrm>
          <a:prstGeom prst="rect">
            <a:avLst/>
          </a:prstGeom>
        </p:spPr>
        <p:txBody>
          <a:bodyPr>
            <a:normAutofit fontScale="100000" lnSpcReduction="0"/>
          </a:bodyPr>
          <a:lstStyle>
            <a:lvl1pPr defTabSz="365760">
              <a:defRPr sz="4800">
                <a:solidFill>
                  <a:srgbClr val="000080"/>
                </a:solidFill>
              </a:defRPr>
            </a:lvl1pPr>
          </a:lstStyle>
          <a:p>
            <a:pPr/>
            <a:r>
              <a:t>The Anti-Kythera Mechanism</a:t>
            </a:r>
          </a:p>
        </p:txBody>
      </p:sp>
      <p:sp>
        <p:nvSpPr>
          <p:cNvPr id="337"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What is this?</a:t>
            </a:r>
          </a:p>
          <a:p>
            <a:pPr marL="161223" indent="-161223" defTabSz="306324">
              <a:spcBef>
                <a:spcPts val="800"/>
              </a:spcBef>
              <a:buFontTx/>
              <a:defRPr sz="1608">
                <a:latin typeface="Times New Roman"/>
                <a:ea typeface="Times New Roman"/>
                <a:cs typeface="Times New Roman"/>
                <a:sym typeface="Times New Roman"/>
              </a:defRPr>
            </a:pPr>
            <a:r>
              <a:t>Built between -150 and -70. Rhodes13” x 7” x 4“ wooden box</a:t>
            </a:r>
          </a:p>
          <a:p>
            <a:pPr lvl="1" marL="416493" indent="-161223" defTabSz="306324">
              <a:spcBef>
                <a:spcPts val="800"/>
              </a:spcBef>
              <a:buFontTx/>
              <a:buChar char="•"/>
              <a:defRPr sz="1608">
                <a:latin typeface="Times New Roman"/>
                <a:ea typeface="Times New Roman"/>
                <a:cs typeface="Times New Roman"/>
                <a:sym typeface="Times New Roman"/>
              </a:defRPr>
            </a:pPr>
            <a:r>
              <a:t>Gears—largest 5” in diameter</a:t>
            </a:r>
          </a:p>
          <a:p>
            <a:pPr lvl="1" marL="416493" indent="-161223" defTabSz="306324">
              <a:spcBef>
                <a:spcPts val="800"/>
              </a:spcBef>
              <a:buFontTx/>
              <a:buChar char="•"/>
              <a:defRPr sz="1608">
                <a:latin typeface="Times New Roman"/>
                <a:ea typeface="Times New Roman"/>
                <a:cs typeface="Times New Roman"/>
                <a:sym typeface="Times New Roman"/>
              </a:defRPr>
            </a:pPr>
            <a:r>
              <a:t>Inscriptions</a:t>
            </a:r>
          </a:p>
          <a:p>
            <a:pPr marL="161223" indent="-161223" defTabSz="306324">
              <a:spcBef>
                <a:spcPts val="800"/>
              </a:spcBef>
              <a:buFontTx/>
              <a:defRPr sz="1608">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338"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39"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The Anti-Kythera Mechanism II"/>
          <p:cNvSpPr txBox="1"/>
          <p:nvPr>
            <p:ph type="title" idx="4294967295"/>
          </p:nvPr>
        </p:nvSpPr>
        <p:spPr>
          <a:xfrm>
            <a:off x="277663" y="-1"/>
            <a:ext cx="8572501" cy="1270001"/>
          </a:xfrm>
          <a:prstGeom prst="rect">
            <a:avLst/>
          </a:prstGeom>
        </p:spPr>
        <p:txBody>
          <a:bodyPr>
            <a:normAutofit fontScale="100000" lnSpcReduction="0"/>
          </a:bodyPr>
          <a:lstStyle>
            <a:lvl1pPr defTabSz="347472">
              <a:defRPr sz="4560">
                <a:solidFill>
                  <a:srgbClr val="000080"/>
                </a:solidFill>
              </a:defRPr>
            </a:lvl1pPr>
          </a:lstStyle>
          <a:p>
            <a:pPr/>
            <a:r>
              <a:t>The Anti-Kythera Mechanism II</a:t>
            </a:r>
          </a:p>
        </p:txBody>
      </p:sp>
      <p:sp>
        <p:nvSpPr>
          <p:cNvPr id="342"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52043">
              <a:spcBef>
                <a:spcPts val="900"/>
              </a:spcBef>
              <a:buSzTx/>
              <a:buFontTx/>
              <a:buNone/>
              <a:defRPr b="1" sz="1848">
                <a:latin typeface="+mj-lt"/>
                <a:ea typeface="+mj-ea"/>
                <a:cs typeface="+mj-cs"/>
                <a:sym typeface="Helvetica"/>
              </a:defRPr>
            </a:pPr>
            <a:r>
              <a:t>What is this?</a:t>
            </a:r>
          </a:p>
          <a:p>
            <a:pPr marL="185286" indent="-185286" defTabSz="352043">
              <a:spcBef>
                <a:spcPts val="900"/>
              </a:spcBef>
              <a:buFontTx/>
              <a:defRPr sz="1848">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343"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44"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Cicero (-54): De Re Publica"/>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Cicero (-54): De Re Publica</a:t>
            </a:r>
          </a:p>
        </p:txBody>
      </p:sp>
      <p:sp>
        <p:nvSpPr>
          <p:cNvPr id="347" name="“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5">
              <a:spcBef>
                <a:spcPts val="500"/>
              </a:spcBef>
              <a:buSzTx/>
              <a:buFontTx/>
              <a:buNone/>
              <a:defRPr b="1" sz="1152">
                <a:latin typeface="+mj-lt"/>
                <a:ea typeface="+mj-ea"/>
                <a:cs typeface="+mj-cs"/>
                <a:sym typeface="Helvetica"/>
              </a:defRPr>
            </a:pPr>
            <a:r>
              <a:t>I.XIV:</a:t>
            </a:r>
          </a:p>
          <a:p>
            <a:pPr marL="115503" indent="-115503" defTabSz="219455">
              <a:spcBef>
                <a:spcPts val="500"/>
              </a:spcBef>
              <a:buFontTx/>
              <a:defRPr sz="1152">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5">
              <a:spcBef>
                <a:spcPts val="500"/>
              </a:spcBef>
              <a:buFontTx/>
              <a:defRPr sz="1152">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5">
              <a:spcBef>
                <a:spcPts val="500"/>
              </a:spcBef>
              <a:buFontTx/>
              <a:defRPr sz="1152">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5">
              <a:spcBef>
                <a:spcPts val="500"/>
              </a:spcBef>
              <a:buFontTx/>
              <a:defRPr sz="1152">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Review: Class and Conflict: at the End of the Middle Ages, Elsewhere, and Elsewher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lvl1pPr>
          </a:lstStyle>
          <a:p>
            <a:pPr/>
            <a:r>
              <a:t>Review: Class and Conflict: at the End of the Middle Ages, Elsewhere, and Elsewhere</a:t>
            </a:r>
          </a:p>
        </p:txBody>
      </p:sp>
      <p:sp>
        <p:nvSpPr>
          <p:cNvPr id="35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51" name="What was “feudalism” and how did it end?…"/>
          <p:cNvSpPr txBox="1"/>
          <p:nvPr>
            <p:ph type="body" sz="half" idx="4294967295"/>
          </p:nvPr>
        </p:nvSpPr>
        <p:spPr>
          <a:xfrm>
            <a:off x="277663" y="1270000"/>
            <a:ext cx="6403003" cy="2582736"/>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352" name="Image" descr="Image"/>
          <p:cNvPicPr>
            <a:picLocks noChangeAspect="1"/>
          </p:cNvPicPr>
          <p:nvPr/>
        </p:nvPicPr>
        <p:blipFill>
          <a:blip r:embed="rId2">
            <a:extLst/>
          </a:blip>
          <a:stretch>
            <a:fillRect/>
          </a:stretch>
        </p:blipFill>
        <p:spPr>
          <a:xfrm>
            <a:off x="6680665" y="1270000"/>
            <a:ext cx="2169499" cy="2582736"/>
          </a:xfrm>
          <a:prstGeom prst="rect">
            <a:avLst/>
          </a:prstGeom>
          <a:ln w="12700">
            <a:miter lim="400000"/>
          </a:ln>
        </p:spPr>
      </p:pic>
      <p:pic>
        <p:nvPicPr>
          <p:cNvPr id="353"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354"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A Four-Cornered F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 Four-Cornered Fight</a:t>
            </a:r>
          </a:p>
        </p:txBody>
      </p:sp>
      <p:sp>
        <p:nvSpPr>
          <p:cNvPr id="357" name="Kings, Lords, Commons, &amp; Peasant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Kings, Lords, Commons, &amp; Peasants:</a:t>
            </a:r>
          </a:p>
          <a:p>
            <a:pPr marL="194911" indent="-194911" defTabSz="370331">
              <a:spcBef>
                <a:spcPts val="900"/>
              </a:spcBef>
              <a:buFontTx/>
              <a:defRPr sz="1944">
                <a:latin typeface="Times New Roman"/>
                <a:ea typeface="Times New Roman"/>
                <a:cs typeface="Times New Roman"/>
                <a:sym typeface="Times New Roman"/>
              </a:defRPr>
            </a:pPr>
            <a:r>
              <a:t>Class alliances, class power, and class conflict…</a:t>
            </a:r>
          </a:p>
          <a:p>
            <a:pPr marL="194911" indent="-194911" defTabSz="370331">
              <a:spcBef>
                <a:spcPts val="900"/>
              </a:spcBef>
              <a:buFontTx/>
              <a:defRPr sz="1944">
                <a:latin typeface="Times New Roman"/>
                <a:ea typeface="Times New Roman"/>
                <a:cs typeface="Times New Roman"/>
                <a:sym typeface="Times New Roman"/>
              </a:defRPr>
            </a:pPr>
            <a:r>
              <a:t>Plus ideological legitimations…</a:t>
            </a:r>
          </a:p>
          <a:p>
            <a:pPr marL="194911" indent="-194911" defTabSz="370331">
              <a:spcBef>
                <a:spcPts val="900"/>
              </a:spcBef>
              <a:buFontTx/>
              <a:defRPr sz="1944">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1" indent="-194911" defTabSz="370331">
              <a:spcBef>
                <a:spcPts val="900"/>
              </a:spcBef>
              <a:buFontTx/>
              <a:defRPr sz="1944">
                <a:latin typeface="Times New Roman"/>
                <a:ea typeface="Times New Roman"/>
                <a:cs typeface="Times New Roman"/>
                <a:sym typeface="Times New Roman"/>
              </a:defRPr>
            </a:pPr>
            <a:r>
              <a:t>This is not just in exceptional periods…</a:t>
            </a:r>
          </a:p>
          <a:p>
            <a:pPr marL="194911" indent="-194911" defTabSz="370331">
              <a:spcBef>
                <a:spcPts val="900"/>
              </a:spcBef>
              <a:buFontTx/>
              <a:defRPr sz="1944">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 name="Global Divergence II"/>
          <p:cNvSpPr txBox="1"/>
          <p:nvPr>
            <p:ph type="title" idx="4294967295"/>
          </p:nvPr>
        </p:nvSpPr>
        <p:spPr>
          <a:xfrm>
            <a:off x="457200" y="-1"/>
            <a:ext cx="8255000" cy="1270001"/>
          </a:xfrm>
          <a:prstGeom prst="rect">
            <a:avLst/>
          </a:prstGeom>
        </p:spPr>
        <p:txBody>
          <a:bodyPr>
            <a:normAutofit fontScale="100000" lnSpcReduction="0"/>
          </a:bodyPr>
          <a:lstStyle>
            <a:lvl1pPr>
              <a:defRPr sz="6000"/>
            </a:lvl1pPr>
          </a:lstStyle>
          <a:p>
            <a:pPr/>
            <a:r>
              <a:t>Global Divergence II</a:t>
            </a:r>
          </a:p>
        </p:txBody>
      </p:sp>
      <p:sp>
        <p:nvSpPr>
          <p:cNvPr id="62" name="Hans Rosling and Company: Gapminder Tools…"/>
          <p:cNvSpPr txBox="1"/>
          <p:nvPr>
            <p:ph type="body" sz="half" idx="4294967295"/>
          </p:nvPr>
        </p:nvSpPr>
        <p:spPr>
          <a:xfrm>
            <a:off x="457200" y="1270000"/>
            <a:ext cx="3175000" cy="5397500"/>
          </a:xfrm>
          <a:prstGeom prst="rect">
            <a:avLst/>
          </a:prstGeom>
        </p:spPr>
        <p:txBody>
          <a:bodyPr>
            <a:normAutofit fontScale="100000" lnSpcReduction="0"/>
          </a:bodyPr>
          <a:lstStyle/>
          <a:p>
            <a:pPr marL="318896" indent="-318896" defTabSz="425195">
              <a:lnSpc>
                <a:spcPct val="80000"/>
              </a:lnSpc>
              <a:spcBef>
                <a:spcPts val="600"/>
              </a:spcBef>
              <a:defRPr sz="2232"/>
            </a:pPr>
            <a:r>
              <a:t>Hans Rosling and Company: Gapminder Tools</a:t>
            </a:r>
          </a:p>
          <a:p>
            <a:pPr marL="318896" indent="-318896" defTabSz="425195">
              <a:lnSpc>
                <a:spcPct val="80000"/>
              </a:lnSpc>
              <a:spcBef>
                <a:spcPts val="600"/>
              </a:spcBef>
              <a:defRPr sz="2232"/>
            </a:pPr>
            <a:r>
              <a:t>1800-1870 sees:</a:t>
            </a:r>
          </a:p>
          <a:p>
            <a:pPr lvl="1" marL="744092" indent="-318896" defTabSz="425195">
              <a:lnSpc>
                <a:spcPct val="80000"/>
              </a:lnSpc>
              <a:spcBef>
                <a:spcPts val="600"/>
              </a:spcBef>
              <a:buChar char="•"/>
              <a:defRPr sz="2232"/>
            </a:pPr>
            <a:r>
              <a:t>UK go from $3430 to $6040</a:t>
            </a:r>
          </a:p>
          <a:p>
            <a:pPr lvl="1" marL="744092" indent="-318896" defTabSz="425195">
              <a:lnSpc>
                <a:spcPct val="80000"/>
              </a:lnSpc>
              <a:spcBef>
                <a:spcPts val="600"/>
              </a:spcBef>
              <a:buChar char="•"/>
              <a:defRPr sz="2232"/>
            </a:pPr>
            <a:r>
              <a:t>Italy go from $2220 to $2640</a:t>
            </a:r>
          </a:p>
          <a:p>
            <a:pPr lvl="1" marL="744092" indent="-318896" defTabSz="425195">
              <a:lnSpc>
                <a:spcPct val="80000"/>
              </a:lnSpc>
              <a:spcBef>
                <a:spcPts val="600"/>
              </a:spcBef>
              <a:buChar char="•"/>
              <a:defRPr sz="2232"/>
            </a:pPr>
            <a:r>
              <a:t>China go from $984 to $1100</a:t>
            </a:r>
          </a:p>
          <a:p>
            <a:pPr marL="318896" indent="-318896" defTabSz="425195">
              <a:lnSpc>
                <a:spcPct val="80000"/>
              </a:lnSpc>
              <a:spcBef>
                <a:spcPts val="600"/>
              </a:spcBef>
              <a:defRPr sz="2232"/>
            </a:pPr>
            <a:r>
              <a:t>From 1500-1700 Europeans traveling to the high civilizations of Asia reported general prosperity and order…</a:t>
            </a:r>
          </a:p>
          <a:p>
            <a:pPr lvl="1" marL="744092" indent="-318896" defTabSz="425195">
              <a:lnSpc>
                <a:spcPct val="80000"/>
              </a:lnSpc>
              <a:spcBef>
                <a:spcPts val="600"/>
              </a:spcBef>
              <a:buChar char="•"/>
              <a:defRPr sz="2232"/>
            </a:pPr>
            <a:r>
              <a:t>Not afterwards…</a:t>
            </a:r>
          </a:p>
          <a:p>
            <a:pPr marL="0" indent="0" algn="ctr" defTabSz="425195">
              <a:lnSpc>
                <a:spcPct val="80000"/>
              </a:lnSpc>
              <a:spcBef>
                <a:spcPts val="600"/>
              </a:spcBef>
              <a:buSzTx/>
              <a:buFontTx/>
              <a:buNone/>
              <a:defRPr sz="2232"/>
            </a:pPr>
          </a:p>
          <a:p>
            <a:pPr marL="0" indent="0" algn="ctr" defTabSz="425195">
              <a:spcBef>
                <a:spcPts val="0"/>
              </a:spcBef>
              <a:buSzTx/>
              <a:buFontTx/>
              <a:buNone/>
              <a:defRPr b="1" sz="744">
                <a:uFillTx/>
                <a:latin typeface="Helvetica Neue"/>
                <a:ea typeface="Helvetica Neue"/>
                <a:cs typeface="Helvetica Neue"/>
                <a:sym typeface="Helvetica Neue"/>
              </a:defRPr>
            </a:pPr>
            <a:r>
              <a:rPr u="sng">
                <a:solidFill>
                  <a:srgbClr val="0000FF"/>
                </a:solidFill>
                <a:uFill>
                  <a:solidFill>
                    <a:srgbClr val="0000FF"/>
                  </a:solidFill>
                </a:uFill>
                <a:hlinkClick r:id="rId2" invalidUrl="" action="" tgtFrame="" tooltip="" history="1" highlightClick="0" endSnd="0"/>
              </a:rPr>
              <a:t>https://www.gapminder.org/tools</a:t>
            </a:r>
            <a:r>
              <a:t> </a:t>
            </a:r>
          </a:p>
        </p:txBody>
      </p:sp>
      <p:pic>
        <p:nvPicPr>
          <p:cNvPr id="63" name="Image" descr="Image"/>
          <p:cNvPicPr>
            <a:picLocks noChangeAspect="0"/>
          </p:cNvPicPr>
          <p:nvPr/>
        </p:nvPicPr>
        <p:blipFill>
          <a:blip r:embed="rId3">
            <a:extLst/>
          </a:blip>
          <a:stretch>
            <a:fillRect/>
          </a:stretch>
        </p:blipFill>
        <p:spPr>
          <a:xfrm>
            <a:off x="3742634" y="1270000"/>
            <a:ext cx="5080001" cy="5397500"/>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Review: Malthusian Models and Real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Malthusian Models and Reality</a:t>
            </a:r>
          </a:p>
        </p:txBody>
      </p:sp>
      <p:pic>
        <p:nvPicPr>
          <p:cNvPr id="360" name="Image" descr="Image"/>
          <p:cNvPicPr>
            <a:picLocks noChangeAspect="1"/>
          </p:cNvPicPr>
          <p:nvPr/>
        </p:nvPicPr>
        <p:blipFill>
          <a:blip r:embed="rId2">
            <a:extLst/>
          </a:blip>
          <a:stretch>
            <a:fillRect/>
          </a:stretch>
        </p:blipFill>
        <p:spPr>
          <a:xfrm>
            <a:off x="387697" y="1270000"/>
            <a:ext cx="3603647" cy="790169"/>
          </a:xfrm>
          <a:prstGeom prst="rect">
            <a:avLst/>
          </a:prstGeom>
          <a:ln w="12700">
            <a:miter lim="400000"/>
          </a:ln>
        </p:spPr>
      </p:pic>
      <p:pic>
        <p:nvPicPr>
          <p:cNvPr id="361" name="Image" descr="Image"/>
          <p:cNvPicPr>
            <a:picLocks noChangeAspect="1"/>
          </p:cNvPicPr>
          <p:nvPr/>
        </p:nvPicPr>
        <p:blipFill>
          <a:blip r:embed="rId3">
            <a:extLst/>
          </a:blip>
          <a:srcRect l="0" t="0" r="0" b="0"/>
          <a:stretch>
            <a:fillRect/>
          </a:stretch>
        </p:blipFill>
        <p:spPr>
          <a:xfrm>
            <a:off x="387697" y="2896837"/>
            <a:ext cx="3380321" cy="847946"/>
          </a:xfrm>
          <a:prstGeom prst="rect">
            <a:avLst/>
          </a:prstGeom>
          <a:ln w="12700">
            <a:miter lim="400000"/>
          </a:ln>
        </p:spPr>
      </p:pic>
      <p:pic>
        <p:nvPicPr>
          <p:cNvPr id="362" name="Image" descr="Image"/>
          <p:cNvPicPr>
            <a:picLocks noChangeAspect="1"/>
          </p:cNvPicPr>
          <p:nvPr/>
        </p:nvPicPr>
        <p:blipFill>
          <a:blip r:embed="rId4">
            <a:extLst/>
          </a:blip>
          <a:stretch>
            <a:fillRect/>
          </a:stretch>
        </p:blipFill>
        <p:spPr>
          <a:xfrm>
            <a:off x="387697" y="2192037"/>
            <a:ext cx="3603647" cy="672682"/>
          </a:xfrm>
          <a:prstGeom prst="rect">
            <a:avLst/>
          </a:prstGeom>
          <a:ln w="12700">
            <a:miter lim="400000"/>
          </a:ln>
        </p:spPr>
      </p:pic>
      <p:pic>
        <p:nvPicPr>
          <p:cNvPr id="363" name="Image" descr="Image"/>
          <p:cNvPicPr>
            <a:picLocks noChangeAspect="1"/>
          </p:cNvPicPr>
          <p:nvPr/>
        </p:nvPicPr>
        <p:blipFill>
          <a:blip r:embed="rId5">
            <a:extLst/>
          </a:blip>
          <a:stretch>
            <a:fillRect/>
          </a:stretch>
        </p:blipFill>
        <p:spPr>
          <a:xfrm>
            <a:off x="5469979" y="1270000"/>
            <a:ext cx="3380185" cy="2716329"/>
          </a:xfrm>
          <a:prstGeom prst="rect">
            <a:avLst/>
          </a:prstGeom>
          <a:ln w="12700">
            <a:miter lim="400000"/>
          </a:ln>
        </p:spPr>
      </p:pic>
      <p:pic>
        <p:nvPicPr>
          <p:cNvPr id="364" name="Image" descr="Image"/>
          <p:cNvPicPr>
            <a:picLocks noChangeAspect="1"/>
          </p:cNvPicPr>
          <p:nvPr/>
        </p:nvPicPr>
        <p:blipFill>
          <a:blip r:embed="rId6">
            <a:extLst/>
          </a:blip>
          <a:stretch>
            <a:fillRect/>
          </a:stretch>
        </p:blipFill>
        <p:spPr>
          <a:xfrm>
            <a:off x="4430223" y="4360630"/>
            <a:ext cx="4419941" cy="2301466"/>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Eastern Europe and the “Second Serfdom”</a:t>
            </a:r>
          </a:p>
        </p:txBody>
      </p:sp>
      <p:sp>
        <p:nvSpPr>
          <p:cNvPr id="36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68" name="The percentage of people killed in Europe was similar across space:…"/>
          <p:cNvSpPr txBox="1"/>
          <p:nvPr>
            <p:ph type="body" idx="4294967295"/>
          </p:nvPr>
        </p:nvSpPr>
        <p:spPr>
          <a:xfrm>
            <a:off x="277663" y="1270000"/>
            <a:ext cx="5699403"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 percentage of people killed in Europe was similar across space: </a:t>
            </a:r>
          </a:p>
          <a:p>
            <a:pPr marL="120315" indent="-120315" defTabSz="228600">
              <a:spcBef>
                <a:spcPts val="600"/>
              </a:spcBef>
              <a:buFontTx/>
              <a:defRPr sz="1200">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0315" indent="-120315" defTabSz="228600">
              <a:spcBef>
                <a:spcPts val="600"/>
              </a:spcBef>
              <a:buFontTx/>
              <a:defRPr sz="1200">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0315" indent="-120315" defTabSz="228600">
              <a:spcBef>
                <a:spcPts val="600"/>
              </a:spcBef>
              <a:buFontTx/>
              <a:defRPr sz="1200">
                <a:latin typeface="Times New Roman"/>
                <a:ea typeface="Times New Roman"/>
                <a:cs typeface="Times New Roman"/>
                <a:sym typeface="Times New Roman"/>
              </a:defRPr>
            </a:pPr>
            <a:r>
              <a:t>This contrasts with western Europe.</a:t>
            </a:r>
          </a:p>
          <a:p>
            <a:pPr marL="120315" indent="-120315" defTabSz="228600">
              <a:spcBef>
                <a:spcPts val="600"/>
              </a:spcBef>
              <a:buFontTx/>
              <a:defRPr sz="1200">
                <a:latin typeface="Times New Roman"/>
                <a:ea typeface="Times New Roman"/>
                <a:cs typeface="Times New Roman"/>
                <a:sym typeface="Times New Roman"/>
              </a:defRPr>
            </a:pPr>
            <a:r>
              <a:t>Effects became especially pronounced after 1500, when Western Europe began to demand the agricultural goods which the East produced.</a:t>
            </a:r>
          </a:p>
          <a:p>
            <a:pPr marL="120315" indent="-120315" defTabSz="228600">
              <a:spcBef>
                <a:spcPts val="600"/>
              </a:spcBef>
              <a:buFontTx/>
              <a:defRPr sz="1200">
                <a:latin typeface="Times New Roman"/>
                <a:ea typeface="Times New Roman"/>
                <a:cs typeface="Times New Roman"/>
                <a:sym typeface="Times New Roman"/>
              </a:defRPr>
            </a:pPr>
            <a:r>
              <a:t>Eastern landlords ratcheted up their control over the labor force to expand their production.</a:t>
            </a:r>
          </a:p>
          <a:p>
            <a:pPr lvl="1" marL="310815" indent="-120315" defTabSz="228600">
              <a:spcBef>
                <a:spcPts val="600"/>
              </a:spcBef>
              <a:buFontTx/>
              <a:buChar char="•"/>
              <a:defRPr sz="1200">
                <a:latin typeface="Times New Roman"/>
                <a:ea typeface="Times New Roman"/>
                <a:cs typeface="Times New Roman"/>
                <a:sym typeface="Times New Roman"/>
              </a:defRPr>
            </a:pPr>
            <a:r>
              <a:t>Mecklenberg: in 1500, peasants owed only a few days service a year; by 1600 this was three days/week; children had to work for the lord for free for several years. </a:t>
            </a:r>
          </a:p>
          <a:p>
            <a:pPr lvl="1" marL="310815" indent="-120315" defTabSz="228600">
              <a:spcBef>
                <a:spcPts val="600"/>
              </a:spcBef>
              <a:buFontTx/>
              <a:buChar char="•"/>
              <a:defRPr sz="1200">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a:t>
            </a:r>
          </a:p>
          <a:p>
            <a:pPr marL="120315" indent="-120315" defTabSz="228600">
              <a:spcBef>
                <a:spcPts val="600"/>
              </a:spcBef>
              <a:buFontTx/>
              <a:defRPr sz="1200">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lvl="1" marL="310815" indent="-120315" defTabSz="228600">
              <a:spcBef>
                <a:spcPts val="600"/>
              </a:spcBef>
              <a:buFontTx/>
              <a:buChar char="•"/>
              <a:defRPr sz="1200">
                <a:latin typeface="Times New Roman"/>
                <a:ea typeface="Times New Roman"/>
                <a:cs typeface="Times New Roman"/>
                <a:sym typeface="Times New Roman"/>
              </a:defRPr>
            </a:pPr>
            <a:r>
              <a:t>William the Conqueror rewarded his army by providing them with parceled landholdings to prevent them from becoming powerful regional warlords (save for the “marcher lords” along the Scottish and Welsh borders).</a:t>
            </a:r>
          </a:p>
          <a:p>
            <a:pPr lvl="1" marL="310815" indent="-120315" defTabSz="228600">
              <a:spcBef>
                <a:spcPts val="600"/>
              </a:spcBef>
              <a:buFontTx/>
              <a:buChar char="•"/>
              <a:defRPr sz="1200">
                <a:latin typeface="Times New Roman"/>
                <a:ea typeface="Times New Roman"/>
                <a:cs typeface="Times New Roman"/>
                <a:sym typeface="Times New Roman"/>
              </a:defRPr>
            </a:pPr>
            <a:r>
              <a:t>Many landholders in close proximity created intense competitive pressures for labor in the wake of the Black Death.</a:t>
            </a:r>
          </a:p>
        </p:txBody>
      </p:sp>
      <p:pic>
        <p:nvPicPr>
          <p:cNvPr id="369" name="Image" descr="Image"/>
          <p:cNvPicPr>
            <a:picLocks noChangeAspect="1"/>
          </p:cNvPicPr>
          <p:nvPr/>
        </p:nvPicPr>
        <p:blipFill>
          <a:blip r:embed="rId2">
            <a:extLst/>
          </a:blip>
          <a:stretch>
            <a:fillRect/>
          </a:stretch>
        </p:blipFill>
        <p:spPr>
          <a:xfrm>
            <a:off x="5977066" y="1270000"/>
            <a:ext cx="2873098" cy="2683596"/>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37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73"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374" name="Image" descr="Image"/>
          <p:cNvPicPr>
            <a:picLocks noChangeAspect="1"/>
          </p:cNvPicPr>
          <p:nvPr/>
        </p:nvPicPr>
        <p:blipFill>
          <a:blip r:embed="rId2">
            <a:extLst/>
          </a:blip>
          <a:stretch>
            <a:fillRect/>
          </a:stretch>
        </p:blipFill>
        <p:spPr>
          <a:xfrm>
            <a:off x="5052524" y="1270000"/>
            <a:ext cx="3974413" cy="3427881"/>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37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78"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Review: “Subsistenc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“Subsistence”</a:t>
            </a:r>
          </a:p>
        </p:txBody>
      </p:sp>
      <p:pic>
        <p:nvPicPr>
          <p:cNvPr id="381" name="Image" descr="Image"/>
          <p:cNvPicPr>
            <a:picLocks noChangeAspect="1"/>
          </p:cNvPicPr>
          <p:nvPr/>
        </p:nvPicPr>
        <p:blipFill>
          <a:blip r:embed="rId2">
            <a:extLst/>
          </a:blip>
          <a:stretch>
            <a:fillRect/>
          </a:stretch>
        </p:blipFill>
        <p:spPr>
          <a:xfrm>
            <a:off x="849123" y="1048519"/>
            <a:ext cx="6830027" cy="5499101"/>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Bare-Bo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“Bare-Bones”</a:t>
            </a:r>
          </a:p>
        </p:txBody>
      </p:sp>
      <p:pic>
        <p:nvPicPr>
          <p:cNvPr id="384" name="Image" descr="Image"/>
          <p:cNvPicPr>
            <a:picLocks noChangeAspect="1"/>
          </p:cNvPicPr>
          <p:nvPr/>
        </p:nvPicPr>
        <p:blipFill>
          <a:blip r:embed="rId2">
            <a:extLst/>
          </a:blip>
          <a:stretch>
            <a:fillRect/>
          </a:stretch>
        </p:blipFill>
        <p:spPr>
          <a:xfrm>
            <a:off x="277663" y="988769"/>
            <a:ext cx="3140043" cy="2812237"/>
          </a:xfrm>
          <a:prstGeom prst="rect">
            <a:avLst/>
          </a:prstGeom>
          <a:ln w="12700">
            <a:miter lim="400000"/>
          </a:ln>
        </p:spPr>
      </p:pic>
      <p:pic>
        <p:nvPicPr>
          <p:cNvPr id="385" name="Image" descr="Image"/>
          <p:cNvPicPr>
            <a:picLocks noChangeAspect="1"/>
          </p:cNvPicPr>
          <p:nvPr/>
        </p:nvPicPr>
        <p:blipFill>
          <a:blip r:embed="rId3">
            <a:extLst/>
          </a:blip>
          <a:stretch>
            <a:fillRect/>
          </a:stretch>
        </p:blipFill>
        <p:spPr>
          <a:xfrm>
            <a:off x="5057090" y="988769"/>
            <a:ext cx="3793074" cy="2684113"/>
          </a:xfrm>
          <a:prstGeom prst="rect">
            <a:avLst/>
          </a:prstGeom>
          <a:ln w="12700">
            <a:miter lim="400000"/>
          </a:ln>
        </p:spPr>
      </p:pic>
      <p:pic>
        <p:nvPicPr>
          <p:cNvPr id="386" name="Image" descr="Image"/>
          <p:cNvPicPr>
            <a:picLocks noChangeAspect="1"/>
          </p:cNvPicPr>
          <p:nvPr/>
        </p:nvPicPr>
        <p:blipFill>
          <a:blip r:embed="rId4">
            <a:extLst/>
          </a:blip>
          <a:stretch>
            <a:fillRect/>
          </a:stretch>
        </p:blipFill>
        <p:spPr>
          <a:xfrm>
            <a:off x="5057090" y="3801005"/>
            <a:ext cx="2417099" cy="2812236"/>
          </a:xfrm>
          <a:prstGeom prst="rect">
            <a:avLst/>
          </a:prstGeom>
          <a:ln w="12700">
            <a:miter lim="400000"/>
          </a:ln>
        </p:spPr>
      </p:pic>
      <p:sp>
        <p:nvSpPr>
          <p:cNvPr id="387" name="From Clark &amp; Allen:…"/>
          <p:cNvSpPr txBox="1"/>
          <p:nvPr>
            <p:ph type="body" sz="quarter" idx="4294967295"/>
          </p:nvPr>
        </p:nvSpPr>
        <p:spPr>
          <a:xfrm>
            <a:off x="277663" y="3929128"/>
            <a:ext cx="4139275" cy="2684113"/>
          </a:xfrm>
          <a:prstGeom prst="rect">
            <a:avLst/>
          </a:prstGeom>
        </p:spPr>
        <p:txBody>
          <a:bodyPr>
            <a:normAutofit fontScale="100000" lnSpcReduction="0"/>
          </a:bodyPr>
          <a:lstStyle/>
          <a:p>
            <a:pPr marL="0" indent="0" defTabSz="320039">
              <a:spcBef>
                <a:spcPts val="0"/>
              </a:spcBef>
              <a:buSzTx/>
              <a:buFontTx/>
              <a:buNone/>
              <a:defRPr b="1" sz="1679">
                <a:latin typeface="+mj-lt"/>
                <a:ea typeface="+mj-ea"/>
                <a:cs typeface="+mj-cs"/>
                <a:sym typeface="Helvetica"/>
              </a:defRPr>
            </a:pPr>
            <a:r>
              <a:t>From Clark &amp; Allen:</a:t>
            </a:r>
          </a:p>
          <a:p>
            <a:pPr marL="0" indent="0" defTabSz="320039">
              <a:spcBef>
                <a:spcPts val="0"/>
              </a:spcBef>
              <a:buSzTx/>
              <a:buFontTx/>
              <a:buNone/>
              <a:defRPr b="1" sz="1679">
                <a:latin typeface="+mj-lt"/>
                <a:ea typeface="+mj-ea"/>
                <a:cs typeface="+mj-cs"/>
                <a:sym typeface="Helvetica"/>
              </a:defRPr>
            </a:pPr>
          </a:p>
          <a:p>
            <a:pPr marL="168442" indent="-168442" defTabSz="320039">
              <a:spcBef>
                <a:spcPts val="0"/>
              </a:spcBef>
              <a:buFontTx/>
              <a:defRPr sz="1400">
                <a:latin typeface="Times New Roman"/>
                <a:ea typeface="Times New Roman"/>
                <a:cs typeface="Times New Roman"/>
                <a:sym typeface="Times New Roman"/>
              </a:defRPr>
            </a:pPr>
            <a:r>
              <a:t>"Manual workers”—70% of median, 50% of average income</a:t>
            </a:r>
          </a:p>
          <a:p>
            <a:pPr marL="168442" indent="-168442" defTabSz="320039">
              <a:spcBef>
                <a:spcPts val="0"/>
              </a:spcBef>
              <a:buFontTx/>
              <a:defRPr sz="1400">
                <a:latin typeface="Times New Roman"/>
                <a:ea typeface="Times New Roman"/>
                <a:cs typeface="Times New Roman"/>
                <a:sym typeface="Times New Roman"/>
              </a:defRPr>
            </a:pPr>
            <a:r>
              <a:t>In 1800: the English population in 1800 is a very rich pre-industrial population</a:t>
            </a:r>
          </a:p>
          <a:p>
            <a:pPr marL="168442" indent="-168442" defTabSz="320039">
              <a:spcBef>
                <a:spcPts val="0"/>
              </a:spcBef>
              <a:buFontTx/>
              <a:defRPr sz="1400">
                <a:latin typeface="Times New Roman"/>
                <a:ea typeface="Times New Roman"/>
                <a:cs typeface="Times New Roman"/>
                <a:sym typeface="Times New Roman"/>
              </a:defRPr>
            </a:pPr>
            <a:r>
              <a:t>70% of spending spent on food</a:t>
            </a:r>
          </a:p>
          <a:p>
            <a:pPr lvl="1" marL="435142" indent="-168442" defTabSz="320039">
              <a:spcBef>
                <a:spcPts val="0"/>
              </a:spcBef>
              <a:buFontTx/>
              <a:buChar char="•"/>
              <a:defRPr sz="1400">
                <a:latin typeface="Times New Roman"/>
                <a:ea typeface="Times New Roman"/>
                <a:cs typeface="Times New Roman"/>
                <a:sym typeface="Times New Roman"/>
              </a:defRPr>
            </a:pPr>
            <a:r>
              <a:t>30-40% grains</a:t>
            </a:r>
          </a:p>
          <a:p>
            <a:pPr lvl="1" marL="435142" indent="-168442" defTabSz="320039">
              <a:spcBef>
                <a:spcPts val="0"/>
              </a:spcBef>
              <a:buFontTx/>
              <a:buChar char="•"/>
              <a:defRPr sz="1400">
                <a:latin typeface="Times New Roman"/>
                <a:ea typeface="Times New Roman"/>
                <a:cs typeface="Times New Roman"/>
                <a:sym typeface="Times New Roman"/>
              </a:defRPr>
            </a:pPr>
            <a:r>
              <a:t>20% meat and dairy</a:t>
            </a:r>
          </a:p>
          <a:p>
            <a:pPr marL="168442" indent="-168442" defTabSz="320039">
              <a:spcBef>
                <a:spcPts val="0"/>
              </a:spcBef>
              <a:buFontTx/>
              <a:defRPr sz="1400">
                <a:latin typeface="Times New Roman"/>
                <a:ea typeface="Times New Roman"/>
                <a:cs typeface="Times New Roman"/>
                <a:sym typeface="Times New Roman"/>
              </a:defRPr>
            </a:pPr>
            <a:r>
              <a:t>“Bare-bones” subsistence</a:t>
            </a:r>
          </a:p>
          <a:p>
            <a:pPr marL="168442" indent="-168442" defTabSz="320039">
              <a:spcBef>
                <a:spcPts val="0"/>
              </a:spcBef>
              <a:buFontTx/>
              <a:defRPr sz="1400">
                <a:latin typeface="Times New Roman"/>
                <a:ea typeface="Times New Roman"/>
                <a:cs typeface="Times New Roman"/>
                <a:sym typeface="Times New Roman"/>
              </a:defRPr>
            </a:pPr>
            <a:r>
              <a:t>Cities: Malthus rules, but it takes centuries—and other things can and do happen</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390"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391" name="Two heads are (almost) better than one…"/>
          <p:cNvSpPr txBox="1"/>
          <p:nvPr/>
        </p:nvSpPr>
        <p:spPr>
          <a:xfrm>
            <a:off x="277663" y="2418450"/>
            <a:ext cx="4181565" cy="41919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392"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393"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394"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395"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398"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401"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402"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405"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406"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England Before 1800 Not Much Special"/>
          <p:cNvSpPr txBox="1"/>
          <p:nvPr>
            <p:ph type="title" idx="4294967295"/>
          </p:nvPr>
        </p:nvSpPr>
        <p:spPr>
          <a:xfrm>
            <a:off x="457200" y="-1"/>
            <a:ext cx="8255000" cy="1270001"/>
          </a:xfrm>
          <a:prstGeom prst="rect">
            <a:avLst/>
          </a:prstGeom>
        </p:spPr>
        <p:txBody>
          <a:bodyPr>
            <a:normAutofit fontScale="100000" lnSpcReduction="0"/>
          </a:bodyPr>
          <a:lstStyle>
            <a:lvl1pPr defTabSz="301752">
              <a:defRPr sz="3960"/>
            </a:lvl1pPr>
          </a:lstStyle>
          <a:p>
            <a:pPr/>
            <a:r>
              <a:t>England Before 1800 Not Much Special</a:t>
            </a:r>
          </a:p>
        </p:txBody>
      </p:sp>
      <p:sp>
        <p:nvSpPr>
          <p:cNvPr id="66" name="1265-1345: High Middle Ages……"/>
          <p:cNvSpPr txBox="1"/>
          <p:nvPr>
            <p:ph type="body" sz="half" idx="4294967295"/>
          </p:nvPr>
        </p:nvSpPr>
        <p:spPr>
          <a:xfrm>
            <a:off x="457200" y="1270000"/>
            <a:ext cx="3410436" cy="5397500"/>
          </a:xfrm>
          <a:prstGeom prst="rect">
            <a:avLst/>
          </a:prstGeom>
        </p:spPr>
        <p:txBody>
          <a:bodyPr>
            <a:normAutofit fontScale="100000" lnSpcReduction="0"/>
          </a:bodyPr>
          <a:lstStyle/>
          <a:p>
            <a:pPr marL="264032" indent="-264032" defTabSz="352043">
              <a:lnSpc>
                <a:spcPct val="80000"/>
              </a:lnSpc>
              <a:spcBef>
                <a:spcPts val="400"/>
              </a:spcBef>
              <a:defRPr sz="1848"/>
            </a:pPr>
            <a:r>
              <a:t>1265-1345: High Middle Ages…</a:t>
            </a:r>
          </a:p>
          <a:p>
            <a:pPr marL="264032" indent="-264032" defTabSz="352043">
              <a:lnSpc>
                <a:spcPct val="80000"/>
              </a:lnSpc>
              <a:spcBef>
                <a:spcPts val="400"/>
              </a:spcBef>
              <a:defRPr sz="1848"/>
            </a:pPr>
            <a:r>
              <a:t>1355-1475: Bubonic Plague and socio-economic aftermath…</a:t>
            </a:r>
          </a:p>
          <a:p>
            <a:pPr marL="264032" indent="-264032" defTabSz="352043">
              <a:lnSpc>
                <a:spcPct val="80000"/>
              </a:lnSpc>
              <a:spcBef>
                <a:spcPts val="400"/>
              </a:spcBef>
              <a:defRPr sz="1848"/>
            </a:pPr>
            <a:r>
              <a:t>1475-1595: Malthusian Demographic Recovery… </a:t>
            </a:r>
          </a:p>
          <a:p>
            <a:pPr marL="264032" indent="-264032" defTabSz="352043">
              <a:lnSpc>
                <a:spcPct val="80000"/>
              </a:lnSpc>
              <a:spcBef>
                <a:spcPts val="400"/>
              </a:spcBef>
              <a:defRPr sz="1848"/>
            </a:pPr>
            <a:r>
              <a:t>1595-1775: Profits of Atlantic Seaborne Empire…</a:t>
            </a:r>
          </a:p>
          <a:p>
            <a:pPr marL="264032" indent="-264032" defTabSz="352043">
              <a:lnSpc>
                <a:spcPct val="80000"/>
              </a:lnSpc>
              <a:spcBef>
                <a:spcPts val="400"/>
              </a:spcBef>
              <a:defRPr sz="1848"/>
            </a:pPr>
            <a:r>
              <a:t>1775-1845: Demographic explosion, with little or no trickle-down… </a:t>
            </a:r>
          </a:p>
          <a:p>
            <a:pPr marL="264032" indent="-264032" defTabSz="352043">
              <a:lnSpc>
                <a:spcPct val="80000"/>
              </a:lnSpc>
              <a:spcBef>
                <a:spcPts val="400"/>
              </a:spcBef>
              <a:defRPr sz="1848"/>
            </a:pPr>
            <a:r>
              <a:t>John Stuart Mill (1848 and 1871): “It is questionable if all the mechanical inventions yet made have lightened the day's toil of any human being. They have enabled a greater population to live the same life of drudgery and imprisonment…”</a:t>
            </a:r>
          </a:p>
          <a:p>
            <a:pPr marL="0" indent="0" algn="ctr" defTabSz="352043">
              <a:lnSpc>
                <a:spcPct val="80000"/>
              </a:lnSpc>
              <a:spcBef>
                <a:spcPts val="400"/>
              </a:spcBef>
              <a:buSzTx/>
              <a:buFontTx/>
              <a:buNone/>
              <a:defRPr sz="1848"/>
            </a:pPr>
          </a:p>
          <a:p>
            <a:pPr marL="0" indent="0" algn="ctr" defTabSz="352043">
              <a:spcBef>
                <a:spcPts val="0"/>
              </a:spcBef>
              <a:buSzTx/>
              <a:buFontTx/>
              <a:buNone/>
              <a:defRPr b="1" sz="616">
                <a:uFillTx/>
                <a:latin typeface="Helvetica Neue"/>
                <a:ea typeface="Helvetica Neue"/>
                <a:cs typeface="Helvetica Neue"/>
                <a:sym typeface="Helvetica Neue"/>
              </a:defRPr>
            </a:pPr>
            <a:r>
              <a:t>http://faculty.econ.ucdavis.edu/faculty/gclark/papers/secret2001.pdf</a:t>
            </a:r>
          </a:p>
        </p:txBody>
      </p:sp>
      <p:pic>
        <p:nvPicPr>
          <p:cNvPr id="67" name="Image" descr="Image"/>
          <p:cNvPicPr>
            <a:picLocks noChangeAspect="1"/>
          </p:cNvPicPr>
          <p:nvPr/>
        </p:nvPicPr>
        <p:blipFill>
          <a:blip r:embed="rId2">
            <a:extLst/>
          </a:blip>
          <a:stretch>
            <a:fillRect/>
          </a:stretch>
        </p:blipFill>
        <p:spPr>
          <a:xfrm>
            <a:off x="3867635" y="1270000"/>
            <a:ext cx="5206469" cy="4191915"/>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409"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410"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413"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414"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415"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416"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417"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418"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419"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420"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423"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426"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427"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430"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433"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434"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437"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438"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439"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442"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443"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446"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447"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4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Industrial Revolution: Coal and Wag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Industrial Revolution: Coal and Wages</a:t>
            </a:r>
          </a:p>
        </p:txBody>
      </p:sp>
      <p:sp>
        <p:nvSpPr>
          <p:cNvPr id="451" name="Robert C. Allen:Why the Industrial Revolution Was British…"/>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sz="1944">
                <a:latin typeface="+mj-lt"/>
                <a:ea typeface="+mj-ea"/>
                <a:cs typeface="+mj-cs"/>
                <a:sym typeface="Helvetica"/>
              </a:defRPr>
            </a:pPr>
            <a:r>
              <a:rPr b="1"/>
              <a:t>Robert C. Allen:Why the Industrial Revolution Was British</a:t>
            </a:r>
          </a:p>
          <a:p>
            <a:pPr marL="194911" indent="-194911" defTabSz="370331">
              <a:spcBef>
                <a:spcPts val="900"/>
              </a:spcBef>
              <a:buFontTx/>
              <a:defRPr sz="1944">
                <a:latin typeface="Times New Roman"/>
                <a:ea typeface="Times New Roman"/>
                <a:cs typeface="Times New Roman"/>
                <a:sym typeface="Times New Roman"/>
              </a:defRPr>
            </a:pPr>
            <a:r>
              <a:t>Britain had a unique wage and price structure in the eighteenth century, and that structure is a key to explaining the inventions of the industrial revolution. </a:t>
            </a:r>
          </a:p>
          <a:p>
            <a:pPr marL="194911" indent="-194911" defTabSz="370331">
              <a:spcBef>
                <a:spcPts val="900"/>
              </a:spcBef>
              <a:buFontTx/>
              <a:defRPr sz="1944">
                <a:latin typeface="Times New Roman"/>
                <a:ea typeface="Times New Roman"/>
                <a:cs typeface="Times New Roman"/>
                <a:sym typeface="Times New Roman"/>
              </a:defRPr>
            </a:pPr>
            <a:r>
              <a:t>British wages were very high by international standards, and energy was very cheap. </a:t>
            </a:r>
          </a:p>
          <a:p>
            <a:pPr marL="194911" indent="-194911" defTabSz="370331">
              <a:spcBef>
                <a:spcPts val="900"/>
              </a:spcBef>
              <a:buFontTx/>
              <a:defRPr sz="1944">
                <a:latin typeface="Times New Roman"/>
                <a:ea typeface="Times New Roman"/>
                <a:cs typeface="Times New Roman"/>
                <a:sym typeface="Times New Roman"/>
              </a:defRPr>
            </a:pPr>
            <a:r>
              <a:t>This configuration led British firms to invent technologies that substituted capital and energy for labour. </a:t>
            </a:r>
          </a:p>
          <a:p>
            <a:pPr marL="194911" indent="-194911" defTabSz="370331">
              <a:spcBef>
                <a:spcPts val="900"/>
              </a:spcBef>
              <a:buFontTx/>
              <a:defRPr sz="1944">
                <a:latin typeface="Times New Roman"/>
                <a:ea typeface="Times New Roman"/>
                <a:cs typeface="Times New Roman"/>
                <a:sym typeface="Times New Roman"/>
              </a:defRPr>
            </a:pPr>
            <a:r>
              <a:t>High wages also increased the supply of technology by enabling British people to acquire education and training. </a:t>
            </a:r>
          </a:p>
          <a:p>
            <a:pPr marL="194911" indent="-194911" defTabSz="370331">
              <a:spcBef>
                <a:spcPts val="900"/>
              </a:spcBef>
              <a:buFontTx/>
              <a:defRPr sz="1944">
                <a:latin typeface="Times New Roman"/>
                <a:ea typeface="Times New Roman"/>
                <a:cs typeface="Times New Roman"/>
                <a:sym typeface="Times New Roman"/>
              </a:defRPr>
            </a:pPr>
            <a:r>
              <a:t>Britain’s wage and price structure was the result of the country’s success in international trade, and that owed much to mercantilism and imperialism. </a:t>
            </a:r>
          </a:p>
          <a:p>
            <a:pPr marL="194911" indent="-194911" defTabSz="370331">
              <a:spcBef>
                <a:spcPts val="900"/>
              </a:spcBef>
              <a:buFontTx/>
              <a:defRPr sz="1944">
                <a:latin typeface="Times New Roman"/>
                <a:ea typeface="Times New Roman"/>
                <a:cs typeface="Times New Roman"/>
                <a:sym typeface="Times New Roman"/>
              </a:defRPr>
            </a:pPr>
            <a:r>
              <a:t>When technology was first invented, it was only profitable to use it in Britain.</a:t>
            </a:r>
          </a:p>
          <a:p>
            <a:pPr marL="194911" indent="-194911" defTabSz="370331">
              <a:spcBef>
                <a:spcPts val="900"/>
              </a:spcBef>
              <a:buFontTx/>
              <a:defRPr sz="1944">
                <a:latin typeface="Times New Roman"/>
                <a:ea typeface="Times New Roman"/>
                <a:cs typeface="Times New Roman"/>
                <a:sym typeface="Times New Roman"/>
              </a:defRPr>
            </a:pPr>
            <a:r>
              <a:t>Eventually it was improved enough that it became cost-effective abroad. When the ‘tipping point’ occurred, foreign countries adopted the technology in its most advanced form…”</a:t>
            </a:r>
          </a:p>
        </p:txBody>
      </p:sp>
      <p:sp>
        <p:nvSpPr>
          <p:cNvPr id="452" name="10:00-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10:00-10:10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Compare to: Earlier “Industrial Revolution” in Printing Had No Direct Macro Impact…"/>
          <p:cNvSpPr txBox="1"/>
          <p:nvPr>
            <p:ph type="title" idx="4294967295"/>
          </p:nvPr>
        </p:nvSpPr>
        <p:spPr>
          <a:xfrm>
            <a:off x="457200" y="-1"/>
            <a:ext cx="8255000" cy="1270001"/>
          </a:xfrm>
          <a:prstGeom prst="rect">
            <a:avLst/>
          </a:prstGeom>
        </p:spPr>
        <p:txBody>
          <a:bodyPr>
            <a:normAutofit fontScale="100000" lnSpcReduction="0"/>
          </a:bodyPr>
          <a:lstStyle>
            <a:lvl1pPr defTabSz="274320">
              <a:defRPr sz="3600"/>
            </a:lvl1pPr>
          </a:lstStyle>
          <a:p>
            <a:pPr/>
            <a:r>
              <a:t>Compare to: Earlier “Industrial Revolution” in Printing Had No Direct Macro Impact…</a:t>
            </a:r>
          </a:p>
        </p:txBody>
      </p:sp>
      <p:sp>
        <p:nvSpPr>
          <p:cNvPr id="70" name="A thirtyfold fall in the price of books from 1375 to 1775……"/>
          <p:cNvSpPr txBox="1"/>
          <p:nvPr>
            <p:ph type="body" sz="half" idx="4294967295"/>
          </p:nvPr>
        </p:nvSpPr>
        <p:spPr>
          <a:xfrm>
            <a:off x="457200" y="1270000"/>
            <a:ext cx="3175000" cy="5397500"/>
          </a:xfrm>
          <a:prstGeom prst="rect">
            <a:avLst/>
          </a:prstGeom>
        </p:spPr>
        <p:txBody>
          <a:bodyPr>
            <a:normAutofit fontScale="100000" lnSpcReduction="0"/>
          </a:bodyPr>
          <a:lstStyle/>
          <a:p>
            <a:pPr marL="342899" indent="-342899">
              <a:lnSpc>
                <a:spcPct val="80000"/>
              </a:lnSpc>
              <a:spcBef>
                <a:spcPts val="600"/>
              </a:spcBef>
              <a:defRPr sz="2400"/>
            </a:pPr>
            <a:r>
              <a:t>A thirtyfold fall in the price of books from 1375 to 1775…</a:t>
            </a:r>
          </a:p>
          <a:p>
            <a:pPr marL="342899" indent="-342899">
              <a:lnSpc>
                <a:spcPct val="80000"/>
              </a:lnSpc>
              <a:spcBef>
                <a:spcPts val="600"/>
              </a:spcBef>
              <a:defRPr sz="2400"/>
            </a:pPr>
            <a:r>
              <a:t>ln(30)/400 = 0.85%/year</a:t>
            </a:r>
          </a:p>
          <a:p>
            <a:pPr marL="342899" indent="-342899">
              <a:lnSpc>
                <a:spcPct val="80000"/>
              </a:lnSpc>
              <a:spcBef>
                <a:spcPts val="600"/>
              </a:spcBef>
              <a:defRPr sz="2400"/>
            </a:pPr>
            <a:r>
              <a:t>But books are 1% of production…</a:t>
            </a:r>
          </a:p>
          <a:p>
            <a:pPr marL="342899" indent="-342899">
              <a:lnSpc>
                <a:spcPct val="80000"/>
              </a:lnSpc>
              <a:spcBef>
                <a:spcPts val="600"/>
              </a:spcBef>
              <a:defRPr sz="2400"/>
            </a:pPr>
            <a:r>
              <a:t>So: 0.0085%/year</a:t>
            </a:r>
          </a:p>
          <a:p>
            <a:pPr lvl="1" marL="800099" indent="-342899">
              <a:lnSpc>
                <a:spcPct val="80000"/>
              </a:lnSpc>
              <a:spcBef>
                <a:spcPts val="600"/>
              </a:spcBef>
              <a:buChar char="•"/>
              <a:defRPr sz="2400"/>
            </a:pPr>
            <a:r>
              <a:t>0.85%/century</a:t>
            </a:r>
          </a:p>
          <a:p>
            <a:pPr lvl="1" marL="800099" indent="-342899">
              <a:lnSpc>
                <a:spcPct val="80000"/>
              </a:lnSpc>
              <a:spcBef>
                <a:spcPts val="600"/>
              </a:spcBef>
              <a:buChar char="•"/>
              <a:defRPr sz="2400"/>
            </a:pPr>
            <a:r>
              <a:t>3.4% over four centuries</a:t>
            </a:r>
          </a:p>
          <a:p>
            <a:pPr marL="342899" indent="-342899">
              <a:lnSpc>
                <a:spcPct val="80000"/>
              </a:lnSpc>
              <a:spcBef>
                <a:spcPts val="600"/>
              </a:spcBef>
              <a:defRPr sz="2400"/>
            </a:pPr>
            <a:r>
              <a:t>That’s the </a:t>
            </a:r>
            <a:r>
              <a:rPr i="1"/>
              <a:t>direct </a:t>
            </a:r>
            <a:r>
              <a:t>effect…</a:t>
            </a:r>
          </a:p>
        </p:txBody>
      </p:sp>
      <p:pic>
        <p:nvPicPr>
          <p:cNvPr id="71" name="Clark__Output_per_Worker_in_Printing.png" descr="Clark__Output_per_Worker_in_Printing.png"/>
          <p:cNvPicPr>
            <a:picLocks noChangeAspect="0"/>
          </p:cNvPicPr>
          <p:nvPr/>
        </p:nvPicPr>
        <p:blipFill>
          <a:blip r:embed="rId2">
            <a:extLst/>
          </a:blip>
          <a:stretch>
            <a:fillRect/>
          </a:stretch>
        </p:blipFill>
        <p:spPr>
          <a:xfrm>
            <a:off x="3657600" y="1270000"/>
            <a:ext cx="5054600" cy="5397500"/>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5" name="“Subsistence Basket” Wages"/>
          <p:cNvSpPr txBox="1"/>
          <p:nvPr>
            <p:ph type="title" idx="4294967295"/>
          </p:nvPr>
        </p:nvSpPr>
        <p:spPr>
          <a:xfrm>
            <a:off x="457200" y="-1"/>
            <a:ext cx="8229600" cy="1508126"/>
          </a:xfrm>
          <a:prstGeom prst="rect">
            <a:avLst/>
          </a:prstGeom>
        </p:spPr>
        <p:txBody>
          <a:bodyPr>
            <a:normAutofit fontScale="100000" lnSpcReduction="0"/>
          </a:bodyPr>
          <a:lstStyle>
            <a:lvl1pPr defTabSz="416052">
              <a:defRPr sz="5460">
                <a:solidFill>
                  <a:srgbClr val="000080"/>
                </a:solidFill>
              </a:defRPr>
            </a:lvl1pPr>
          </a:lstStyle>
          <a:p>
            <a:pPr/>
            <a:r>
              <a:t>“Subsistence Basket” Wages</a:t>
            </a:r>
          </a:p>
        </p:txBody>
      </p:sp>
      <p:sp>
        <p:nvSpPr>
          <p:cNvPr id="456" name="But this is an input rather than an output to the process of generating modern economic growth…"/>
          <p:cNvSpPr txBox="1"/>
          <p:nvPr>
            <p:ph type="body" idx="4294967295"/>
          </p:nvPr>
        </p:nvSpPr>
        <p:spPr>
          <a:xfrm>
            <a:off x="457200" y="1600200"/>
            <a:ext cx="8229600" cy="4655195"/>
          </a:xfrm>
          <a:prstGeom prst="rect">
            <a:avLst/>
          </a:prstGeom>
        </p:spPr>
        <p:txBody>
          <a:bodyPr>
            <a:normAutofit fontScale="100000" lnSpcReduction="0"/>
          </a:bodyPr>
          <a:lstStyle>
            <a:lvl1pPr marL="342899" indent="-342899">
              <a:defRPr sz="1800"/>
            </a:lvl1pPr>
          </a:lstStyle>
          <a:p>
            <a:pPr/>
            <a:r>
              <a:t>But this is an input rather than an output to the process of generating modern economic growth…</a:t>
            </a:r>
          </a:p>
        </p:txBody>
      </p:sp>
      <p:pic>
        <p:nvPicPr>
          <p:cNvPr id="457" name="Subsistence_Ratios_for_Laborers.png" descr="Subsistence_Ratios_for_Laborers.png"/>
          <p:cNvPicPr>
            <a:picLocks noChangeAspect="0"/>
          </p:cNvPicPr>
          <p:nvPr/>
        </p:nvPicPr>
        <p:blipFill>
          <a:blip r:embed="rId2">
            <a:extLst/>
          </a:blip>
          <a:stretch>
            <a:fillRect/>
          </a:stretch>
        </p:blipFill>
        <p:spPr>
          <a:xfrm>
            <a:off x="457200" y="2355618"/>
            <a:ext cx="8229600" cy="3899778"/>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Robert Allen: Rule, Brittania!"/>
          <p:cNvSpPr txBox="1"/>
          <p:nvPr>
            <p:ph type="title" idx="4294967295"/>
          </p:nvPr>
        </p:nvSpPr>
        <p:spPr>
          <a:xfrm>
            <a:off x="457200" y="-111471"/>
            <a:ext cx="8229600" cy="1529109"/>
          </a:xfrm>
          <a:prstGeom prst="rect">
            <a:avLst/>
          </a:prstGeom>
        </p:spPr>
        <p:txBody>
          <a:bodyPr>
            <a:normAutofit fontScale="100000" lnSpcReduction="0"/>
          </a:bodyPr>
          <a:lstStyle>
            <a:lvl1pPr>
              <a:defRPr sz="4400">
                <a:solidFill>
                  <a:srgbClr val="000000"/>
                </a:solidFill>
              </a:defRPr>
            </a:lvl1pPr>
          </a:lstStyle>
          <a:p>
            <a:pPr/>
            <a:r>
              <a:t>Robert Allen: Rule, Brittania!</a:t>
            </a:r>
          </a:p>
        </p:txBody>
      </p:sp>
      <p:sp>
        <p:nvSpPr>
          <p:cNvPr id="460" name="Britain had uniquely high real wages…"/>
          <p:cNvSpPr txBox="1"/>
          <p:nvPr>
            <p:ph type="body" sz="half" idx="4294967295"/>
          </p:nvPr>
        </p:nvSpPr>
        <p:spPr>
          <a:xfrm>
            <a:off x="457200" y="1417637"/>
            <a:ext cx="3149600" cy="5080001"/>
          </a:xfrm>
          <a:prstGeom prst="rect">
            <a:avLst/>
          </a:prstGeom>
        </p:spPr>
        <p:txBody>
          <a:bodyPr>
            <a:normAutofit fontScale="100000" lnSpcReduction="0"/>
          </a:bodyPr>
          <a:lstStyle/>
          <a:p>
            <a:pPr marL="267461" indent="-267461" defTabSz="356615">
              <a:lnSpc>
                <a:spcPct val="80000"/>
              </a:lnSpc>
              <a:spcBef>
                <a:spcPts val="500"/>
              </a:spcBef>
              <a:defRPr sz="2496"/>
            </a:pPr>
            <a:r>
              <a:t>Britain had uniquely high real wages</a:t>
            </a:r>
          </a:p>
          <a:p>
            <a:pPr lvl="1" marL="624077" indent="-267461" defTabSz="356615">
              <a:lnSpc>
                <a:spcPct val="80000"/>
              </a:lnSpc>
              <a:spcBef>
                <a:spcPts val="500"/>
              </a:spcBef>
              <a:buChar char="•"/>
              <a:defRPr sz="2496"/>
            </a:pPr>
            <a:r>
              <a:t>Why? Northwest European marriage pattern?</a:t>
            </a:r>
          </a:p>
          <a:p>
            <a:pPr lvl="1" marL="624077" indent="-267461" defTabSz="356615">
              <a:lnSpc>
                <a:spcPct val="80000"/>
              </a:lnSpc>
              <a:spcBef>
                <a:spcPts val="500"/>
              </a:spcBef>
              <a:buChar char="•"/>
              <a:defRPr sz="2496"/>
            </a:pPr>
            <a:r>
              <a:t>Why? Yeoman smallholder legacy of the Bubonic Plague?</a:t>
            </a:r>
          </a:p>
          <a:p>
            <a:pPr lvl="1" marL="624077" indent="-267461" defTabSz="356615">
              <a:lnSpc>
                <a:spcPct val="80000"/>
              </a:lnSpc>
              <a:spcBef>
                <a:spcPts val="500"/>
              </a:spcBef>
              <a:buChar char="•"/>
              <a:defRPr sz="2496"/>
            </a:pPr>
            <a:r>
              <a:t>Why? The British navy and the British empire and the fiscal-military state?</a:t>
            </a:r>
          </a:p>
        </p:txBody>
      </p:sp>
      <p:pic>
        <p:nvPicPr>
          <p:cNvPr id="461" name="Subsistence_Ratios_for_Laborers.png" descr="Subsistence_Ratios_for_Laborers.png"/>
          <p:cNvPicPr>
            <a:picLocks noChangeAspect="0"/>
          </p:cNvPicPr>
          <p:nvPr/>
        </p:nvPicPr>
        <p:blipFill>
          <a:blip r:embed="rId2">
            <a:extLst/>
          </a:blip>
          <a:stretch>
            <a:fillRect/>
          </a:stretch>
        </p:blipFill>
        <p:spPr>
          <a:xfrm>
            <a:off x="3606799" y="1417637"/>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Rule, Brittania! II"/>
          <p:cNvSpPr txBox="1"/>
          <p:nvPr>
            <p:ph type="title" idx="4294967295"/>
          </p:nvPr>
        </p:nvSpPr>
        <p:spPr>
          <a:xfrm>
            <a:off x="457200" y="0"/>
            <a:ext cx="8229600" cy="1417638"/>
          </a:xfrm>
          <a:prstGeom prst="rect">
            <a:avLst/>
          </a:prstGeom>
        </p:spPr>
        <p:txBody>
          <a:bodyPr>
            <a:normAutofit fontScale="100000" lnSpcReduction="0"/>
          </a:bodyPr>
          <a:lstStyle>
            <a:lvl1pPr>
              <a:defRPr sz="8000">
                <a:solidFill>
                  <a:srgbClr val="000080"/>
                </a:solidFill>
              </a:defRPr>
            </a:lvl1pPr>
          </a:lstStyle>
          <a:p>
            <a:pPr/>
            <a:r>
              <a:t>Rule, Brittania! II</a:t>
            </a:r>
          </a:p>
        </p:txBody>
      </p:sp>
      <p:sp>
        <p:nvSpPr>
          <p:cNvPr id="464" name="Britain—not London so much as Newcastle, and Manchester—had a uniquely cheap real price of energy…"/>
          <p:cNvSpPr txBox="1"/>
          <p:nvPr>
            <p:ph type="body" sz="half" idx="4294967295"/>
          </p:nvPr>
        </p:nvSpPr>
        <p:spPr>
          <a:xfrm>
            <a:off x="457200" y="1417637"/>
            <a:ext cx="3149600" cy="5080001"/>
          </a:xfrm>
          <a:prstGeom prst="rect">
            <a:avLst/>
          </a:prstGeom>
        </p:spPr>
        <p:txBody>
          <a:bodyPr>
            <a:normAutofit fontScale="100000" lnSpcReduction="0"/>
          </a:bodyPr>
          <a:lstStyle/>
          <a:p>
            <a:pPr marL="222884" indent="-222884" defTabSz="297179">
              <a:lnSpc>
                <a:spcPct val="80000"/>
              </a:lnSpc>
              <a:spcBef>
                <a:spcPts val="400"/>
              </a:spcBef>
              <a:defRPr sz="2080"/>
            </a:pPr>
            <a:r>
              <a:t>Britain—not London so much as Newcastle, and Manchester—had a uniquely cheap real price of energy</a:t>
            </a:r>
          </a:p>
          <a:p>
            <a:pPr marL="222884" indent="-222884" defTabSz="297179">
              <a:lnSpc>
                <a:spcPct val="80000"/>
              </a:lnSpc>
              <a:spcBef>
                <a:spcPts val="400"/>
              </a:spcBef>
              <a:defRPr sz="2080"/>
            </a:pPr>
            <a:r>
              <a:t>Why? Coal at the surface?</a:t>
            </a:r>
          </a:p>
          <a:p>
            <a:pPr marL="222884" indent="-222884" defTabSz="297179">
              <a:lnSpc>
                <a:spcPct val="80000"/>
              </a:lnSpc>
              <a:spcBef>
                <a:spcPts val="400"/>
              </a:spcBef>
              <a:defRPr sz="2080"/>
            </a:pPr>
            <a:r>
              <a:t>Why? Coal on navigable water?</a:t>
            </a:r>
          </a:p>
          <a:p>
            <a:pPr marL="222884" indent="-222884" defTabSz="297179">
              <a:lnSpc>
                <a:spcPct val="80000"/>
              </a:lnSpc>
              <a:spcBef>
                <a:spcPts val="400"/>
              </a:spcBef>
              <a:defRPr sz="2080"/>
            </a:pPr>
            <a:r>
              <a:t>Why? Wet coal mines?</a:t>
            </a:r>
          </a:p>
          <a:p>
            <a:pPr marL="222884" indent="-222884" defTabSz="297179">
              <a:lnSpc>
                <a:spcPct val="80000"/>
              </a:lnSpc>
              <a:spcBef>
                <a:spcPts val="400"/>
              </a:spcBef>
              <a:defRPr sz="2080"/>
            </a:pPr>
            <a:r>
              <a:t>Only in Britain would the first generation of steam engines be both (a) useful and (b) profitable</a:t>
            </a:r>
          </a:p>
          <a:p>
            <a:pPr marL="222884" indent="-222884" defTabSz="297179">
              <a:lnSpc>
                <a:spcPct val="80000"/>
              </a:lnSpc>
              <a:spcBef>
                <a:spcPts val="400"/>
              </a:spcBef>
              <a:defRPr sz="2080"/>
            </a:pPr>
            <a:r>
              <a:t>Eighteenth-century Lancashire the only escape from Malthusian agrarian poverty</a:t>
            </a:r>
          </a:p>
        </p:txBody>
      </p:sp>
      <p:pic>
        <p:nvPicPr>
          <p:cNvPr id="465" name="onlinelibrary_wiley_com_store_10_1111_j_1468-0289_2010_00532_x_asset_j_1468-0289_2010_00532_x_pdf_jsessionid_1C827982CF103D2075036A1E8416FE4D_f02t02_v_1_t_ijx6j95u_s_cfe3647ba86f1d6094aecabeb76eded1483e1a8f.png" descr="onlinelibrary_wiley_com_store_10_1111_j_1468-0289_2010_00532_x_asset_j_1468-0289_2010_00532_x_pdf_jsessionid_1C827982CF103D2075036A1E8416FE4D_f02t02_v_1_t_ijx6j95u_s_cfe3647ba86f1d6094aecabeb76eded1483e1a8f.png"/>
          <p:cNvPicPr>
            <a:picLocks noChangeAspect="0"/>
          </p:cNvPicPr>
          <p:nvPr/>
        </p:nvPicPr>
        <p:blipFill>
          <a:blip r:embed="rId2">
            <a:extLst/>
          </a:blip>
          <a:stretch>
            <a:fillRect/>
          </a:stretch>
        </p:blipFill>
        <p:spPr>
          <a:xfrm>
            <a:off x="3606799" y="1292804"/>
            <a:ext cx="5080001" cy="5080002"/>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sp>
        <p:nvSpPr>
          <p:cNvPr id="468" name="Peter Temin.  1997, “Two Views of the British Industrial Revolution,”  Journal of Economic History 57 (March), pp.63–82.  www.jstor.org/stable/pdfplus/2951107.pdf . The Issue:"/>
          <p:cNvSpPr txBox="1"/>
          <p:nvPr>
            <p:ph type="body" sz="quarter" idx="4294967295"/>
          </p:nvPr>
        </p:nvSpPr>
        <p:spPr>
          <a:xfrm>
            <a:off x="457200" y="1600200"/>
            <a:ext cx="8229600" cy="854211"/>
          </a:xfrm>
          <a:prstGeom prst="rect">
            <a:avLst/>
          </a:prstGeom>
        </p:spPr>
        <p:txBody>
          <a:bodyPr>
            <a:normAutofit fontScale="100000" lnSpcReduction="0"/>
          </a:bodyPr>
          <a:lstStyle/>
          <a:p>
            <a:pPr marL="0" indent="0" defTabSz="448055">
              <a:buSzTx/>
              <a:buFontTx/>
              <a:buNone/>
              <a:defRPr sz="1764"/>
            </a:pPr>
            <a:r>
              <a:t>Peter Temin.  1997, “Two Views of the British Industrial Revolution,”  Journal of Economic History 57 (March), pp.63–82.  </a:t>
            </a:r>
            <a:r>
              <a:rPr u="sng">
                <a:solidFill>
                  <a:srgbClr val="0000FF"/>
                </a:solidFill>
                <a:uFill>
                  <a:solidFill>
                    <a:srgbClr val="0000FF"/>
                  </a:solidFill>
                </a:uFill>
                <a:hlinkClick r:id="rId2" invalidUrl="" action="" tgtFrame="" tooltip="" history="1" highlightClick="0" endSnd="0"/>
              </a:rPr>
              <a:t>www.jstor.org/stable/pdfplus/2951107.pdf</a:t>
            </a:r>
            <a:r>
              <a:t> . The Issue:</a:t>
            </a:r>
          </a:p>
        </p:txBody>
      </p:sp>
      <p:pic>
        <p:nvPicPr>
          <p:cNvPr id="469" name="Image" descr="Image"/>
          <p:cNvPicPr>
            <a:picLocks noChangeAspect="1"/>
          </p:cNvPicPr>
          <p:nvPr/>
        </p:nvPicPr>
        <p:blipFill>
          <a:blip r:embed="rId3">
            <a:extLst/>
          </a:blip>
          <a:stretch>
            <a:fillRect/>
          </a:stretch>
        </p:blipFill>
        <p:spPr>
          <a:xfrm>
            <a:off x="687156" y="2345341"/>
            <a:ext cx="7613279" cy="3910055"/>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sp>
        <p:nvSpPr>
          <p:cNvPr id="472" name="Peter Temin.  1997, “Two Views of the British Industrial Revolution,”  Journal of Economic History 57 (March), pp.63–82.  www.jstor.org/stable/pdfplus/2951107.pdf"/>
          <p:cNvSpPr txBox="1"/>
          <p:nvPr>
            <p:ph type="body" idx="4294967295"/>
          </p:nvPr>
        </p:nvSpPr>
        <p:spPr>
          <a:xfrm>
            <a:off x="457200" y="1600200"/>
            <a:ext cx="8229600" cy="4655195"/>
          </a:xfrm>
          <a:prstGeom prst="rect">
            <a:avLst/>
          </a:prstGeom>
        </p:spPr>
        <p:txBody>
          <a:bodyPr>
            <a:normAutofit fontScale="100000" lnSpcReduction="0"/>
          </a:bodyPr>
          <a:lstStyle/>
          <a:p>
            <a:pPr marL="0" indent="0">
              <a:buSzTx/>
              <a:buFontTx/>
              <a:buNone/>
              <a:defRPr sz="1800"/>
            </a:pPr>
            <a:r>
              <a:t>Peter Temin.  1997, “Two Views of the British Industrial Revolution,”  Journal of Economic History 57 (March), pp.63–82.  </a:t>
            </a:r>
            <a:r>
              <a:rPr u="sng">
                <a:solidFill>
                  <a:srgbClr val="0000FF"/>
                </a:solidFill>
                <a:uFill>
                  <a:solidFill>
                    <a:srgbClr val="0000FF"/>
                  </a:solidFill>
                </a:uFill>
                <a:hlinkClick r:id="rId2" invalidUrl="" action="" tgtFrame="" tooltip="" history="1" highlightClick="0" endSnd="0"/>
              </a:rPr>
              <a:t>www.jstor.org/stable/pdfplus/2951107.pdf</a:t>
            </a:r>
            <a:r>
              <a:t> </a:t>
            </a:r>
          </a:p>
        </p:txBody>
      </p:sp>
      <p:pic>
        <p:nvPicPr>
          <p:cNvPr id="473" name="Exports.png" descr="Exports.png"/>
          <p:cNvPicPr>
            <a:picLocks noChangeAspect="0"/>
          </p:cNvPicPr>
          <p:nvPr/>
        </p:nvPicPr>
        <p:blipFill>
          <a:blip r:embed="rId3">
            <a:extLst/>
          </a:blip>
          <a:stretch>
            <a:fillRect/>
          </a:stretch>
        </p:blipFill>
        <p:spPr>
          <a:xfrm>
            <a:off x="457200" y="2262579"/>
            <a:ext cx="8229600" cy="3992817"/>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sp>
        <p:nvSpPr>
          <p:cNvPr id="476" name="“There was, as noted for exports in Table 4, little variation in the composition of British imports over the first half of the nineteenth century….…"/>
          <p:cNvSpPr txBox="1"/>
          <p:nvPr>
            <p:ph type="body" idx="4294967295"/>
          </p:nvPr>
        </p:nvSpPr>
        <p:spPr>
          <a:xfrm>
            <a:off x="457200" y="1600200"/>
            <a:ext cx="8229600" cy="4655195"/>
          </a:xfrm>
          <a:prstGeom prst="rect">
            <a:avLst/>
          </a:prstGeom>
        </p:spPr>
        <p:txBody>
          <a:bodyPr>
            <a:normAutofit fontScale="100000" lnSpcReduction="0"/>
          </a:bodyPr>
          <a:lstStyle/>
          <a:p>
            <a:pPr marL="342899" indent="-342899">
              <a:defRPr sz="1800"/>
            </a:pPr>
            <a:r>
              <a:t>“There was, as noted for exports in Table 4, little variation in the composition of British imports over the first half of the nineteenth century…. </a:t>
            </a:r>
          </a:p>
          <a:p>
            <a:pPr marL="342899" indent="-342899">
              <a:defRPr sz="1800"/>
            </a:pPr>
            <a:r>
              <a:t>“Britain maintained a clear comparative advantage in a wide variety of manufacturing industries throughout the first half of the nineteenth century. They held their own in the face of the spectacular growth of cotton-textile exports during those years. There is no hint that these other commodities were being pushed off the list of exports by the growth of cotton exports…. </a:t>
            </a:r>
          </a:p>
          <a:p>
            <a:pPr marL="342899" indent="-342899">
              <a:defRPr sz="1800"/>
            </a:pPr>
            <a:r>
              <a:t>“There is an exception that proves the rule… watches and clocks. As Landes noted in his book on that industry, the English clockmakers and watchmakers were falling behind their continental competitors in the nineteenth century. Productivity stagnated in this industry, and it had become an import industry by midcentury. </a:t>
            </a:r>
          </a:p>
          <a:p>
            <a:pPr marL="342899" indent="-342899">
              <a:defRPr sz="1800"/>
            </a:pPr>
            <a:r>
              <a:t>“The export of most other manufactures, however, was continuing merrily along. The lesson of the constant rank order of these exports is that the various industries were keeping pace with each other…”</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sp>
        <p:nvSpPr>
          <p:cNvPr id="479" name="Temin seeks to investigate whether the “narrow front“ coal and steam and textiles and iron interpretation of the British Industrial Revolution fits the historical facts better or worse than the “broad front“ innovative society and economy interpretation.…"/>
          <p:cNvSpPr txBox="1"/>
          <p:nvPr>
            <p:ph type="body" idx="4294967295"/>
          </p:nvPr>
        </p:nvSpPr>
        <p:spPr>
          <a:xfrm>
            <a:off x="457200" y="1600200"/>
            <a:ext cx="8229600" cy="4655195"/>
          </a:xfrm>
          <a:prstGeom prst="rect">
            <a:avLst/>
          </a:prstGeom>
        </p:spPr>
        <p:txBody>
          <a:bodyPr>
            <a:normAutofit fontScale="100000" lnSpcReduction="0"/>
          </a:bodyPr>
          <a:lstStyle/>
          <a:p>
            <a:pPr marL="342899" indent="-342899">
              <a:defRPr sz="1800"/>
            </a:pPr>
            <a:r>
              <a:t>Temin seeks to investigate whether the “narrow front“ coal and steam and textiles and iron interpretation of the British Industrial Revolution fits the historical facts better or worse than the “broad front“ innovative society and economy interpretation.</a:t>
            </a:r>
          </a:p>
          <a:p>
            <a:pPr marL="342899" indent="-342899">
              <a:defRPr sz="1800"/>
            </a:pPr>
            <a:r>
              <a:t>Temin aims to use the Ricardian theory of trade and revealed comparative advantage To shed insights into changes in industry-level productivity over the course of the Industrial Revolution.</a:t>
            </a:r>
          </a:p>
          <a:p>
            <a:pPr marL="342899" indent="-342899">
              <a:defRPr sz="1800"/>
            </a:pPr>
            <a:r>
              <a:t>He finds essentially no change in the set of commodities that Britain exports and imports across the Industrial Revolution.</a:t>
            </a:r>
          </a:p>
          <a:p>
            <a:pPr marL="342899" indent="-342899">
              <a:defRPr sz="1800"/>
            </a:pPr>
            <a:r>
              <a:t>He claims that this decisively answers the question in favor of the “broad front” interpretation.</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sp>
        <p:nvSpPr>
          <p:cNvPr id="482" name="Why might he be wrong?"/>
          <p:cNvSpPr txBox="1"/>
          <p:nvPr>
            <p:ph type="body" idx="4294967295"/>
          </p:nvPr>
        </p:nvSpPr>
        <p:spPr>
          <a:xfrm>
            <a:off x="457200" y="1600200"/>
            <a:ext cx="8229600" cy="4655195"/>
          </a:xfrm>
          <a:prstGeom prst="rect">
            <a:avLst/>
          </a:prstGeom>
        </p:spPr>
        <p:txBody>
          <a:bodyPr>
            <a:normAutofit fontScale="100000" lnSpcReduction="0"/>
          </a:bodyPr>
          <a:lstStyle>
            <a:lvl1pPr marL="342899" indent="-342899">
              <a:defRPr sz="1800"/>
            </a:lvl1pPr>
          </a:lstStyle>
          <a:p>
            <a:pPr/>
            <a:r>
              <a:t>Why might he be wrong?</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sp>
        <p:nvSpPr>
          <p:cNvPr id="485" name="Why might he be wrong?…"/>
          <p:cNvSpPr txBox="1"/>
          <p:nvPr>
            <p:ph type="body" idx="4294967295"/>
          </p:nvPr>
        </p:nvSpPr>
        <p:spPr>
          <a:xfrm>
            <a:off x="457200" y="1600200"/>
            <a:ext cx="8229600" cy="4655195"/>
          </a:xfrm>
          <a:prstGeom prst="rect">
            <a:avLst/>
          </a:prstGeom>
        </p:spPr>
        <p:txBody>
          <a:bodyPr>
            <a:normAutofit fontScale="100000" lnSpcReduction="0"/>
          </a:bodyPr>
          <a:lstStyle/>
          <a:p>
            <a:pPr marL="342899" indent="-342899">
              <a:defRPr sz="1800"/>
            </a:pPr>
            <a:r>
              <a:t>Why might he be wrong?</a:t>
            </a:r>
          </a:p>
          <a:p>
            <a:pPr lvl="1" marL="800099" indent="-342899">
              <a:buChar char="•"/>
              <a:defRPr sz="1800"/>
            </a:pPr>
            <a:r>
              <a:t> Capital outflows…</a:t>
            </a:r>
          </a:p>
          <a:p>
            <a:pPr lvl="1" marL="800099" indent="-342899">
              <a:buChar char="•"/>
              <a:defRPr sz="1800"/>
            </a:pPr>
            <a:r>
              <a:t>Improvements abroad in agriculture etc.</a:t>
            </a:r>
          </a:p>
          <a:p>
            <a:pPr lvl="1" marL="800099" indent="-342899">
              <a:buChar char="•"/>
              <a:defRPr sz="1800"/>
            </a:pPr>
            <a:r>
              <a:t>Changes in relative prices…</a:t>
            </a:r>
          </a:p>
          <a:p>
            <a:pPr lvl="2" marL="1257299" indent="-342899">
              <a:defRPr sz="1800"/>
            </a:pPr>
            <a:r>
              <a:t>Especially cotton...</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pic>
        <p:nvPicPr>
          <p:cNvPr id="488" name="Image" descr="Image"/>
          <p:cNvPicPr>
            <a:picLocks noChangeAspect="1"/>
          </p:cNvPicPr>
          <p:nvPr/>
        </p:nvPicPr>
        <p:blipFill>
          <a:blip r:embed="rId2">
            <a:extLst/>
          </a:blip>
          <a:stretch>
            <a:fillRect/>
          </a:stretch>
        </p:blipFill>
        <p:spPr>
          <a:xfrm>
            <a:off x="457200" y="1508125"/>
            <a:ext cx="4738323" cy="508236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